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929292"/>
        </a:solidFill>
        <a:effectLst/>
        <a:uFillTx/>
        <a:latin typeface="Graphik"/>
        <a:ea typeface="Graphik"/>
        <a:cs typeface="Graphik"/>
        <a:sym typeface="Graphik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929292"/>
        </a:solidFill>
        <a:effectLst/>
        <a:uFillTx/>
        <a:latin typeface="Graphik"/>
        <a:ea typeface="Graphik"/>
        <a:cs typeface="Graphik"/>
        <a:sym typeface="Graphik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929292"/>
        </a:solidFill>
        <a:effectLst/>
        <a:uFillTx/>
        <a:latin typeface="Graphik"/>
        <a:ea typeface="Graphik"/>
        <a:cs typeface="Graphik"/>
        <a:sym typeface="Graphik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929292"/>
        </a:solidFill>
        <a:effectLst/>
        <a:uFillTx/>
        <a:latin typeface="Graphik"/>
        <a:ea typeface="Graphik"/>
        <a:cs typeface="Graphik"/>
        <a:sym typeface="Graphik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929292"/>
        </a:solidFill>
        <a:effectLst/>
        <a:uFillTx/>
        <a:latin typeface="Graphik"/>
        <a:ea typeface="Graphik"/>
        <a:cs typeface="Graphik"/>
        <a:sym typeface="Graphik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929292"/>
        </a:solidFill>
        <a:effectLst/>
        <a:uFillTx/>
        <a:latin typeface="Graphik"/>
        <a:ea typeface="Graphik"/>
        <a:cs typeface="Graphik"/>
        <a:sym typeface="Graphik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929292"/>
        </a:solidFill>
        <a:effectLst/>
        <a:uFillTx/>
        <a:latin typeface="Graphik"/>
        <a:ea typeface="Graphik"/>
        <a:cs typeface="Graphik"/>
        <a:sym typeface="Graphik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929292"/>
        </a:solidFill>
        <a:effectLst/>
        <a:uFillTx/>
        <a:latin typeface="Graphik"/>
        <a:ea typeface="Graphik"/>
        <a:cs typeface="Graphik"/>
        <a:sym typeface="Graphik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929292"/>
        </a:solidFill>
        <a:effectLst/>
        <a:uFillTx/>
        <a:latin typeface="Graphik"/>
        <a:ea typeface="Graphik"/>
        <a:cs typeface="Graphik"/>
        <a:sym typeface="Graphik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rgbClr val="00A1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13B100"/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raphik Medium"/>
          <a:ea typeface="Graphik Medium"/>
          <a:cs typeface="Graphik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52055"/>
              <a:lumOff val="-12548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/>
          </a:solidFill>
        </a:fill>
      </a:tcStyle>
    </a:band2H>
    <a:firstCol>
      <a:tcTxStyle b="off" i="off">
        <a:font>
          <a:latin typeface="Graphik Medium"/>
          <a:ea typeface="Graphik Medium"/>
          <a:cs typeface="Graphik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raphik Medium"/>
          <a:ea typeface="Graphik Medium"/>
          <a:cs typeface="Graphik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4646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/>
    <p:restoredTop sz="94626"/>
  </p:normalViewPr>
  <p:slideViewPr>
    <p:cSldViewPr snapToGrid="0">
      <p:cViewPr varScale="1">
        <p:scale>
          <a:sx n="60" d="100"/>
          <a:sy n="60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3289300"/>
            <a:ext cx="21844000" cy="3879454"/>
          </a:xfrm>
          <a:prstGeom prst="rect">
            <a:avLst/>
          </a:prstGeom>
        </p:spPr>
        <p:txBody>
          <a:bodyPr/>
          <a:lstStyle>
            <a:lvl1pPr defTabSz="2438338">
              <a:lnSpc>
                <a:spcPct val="90000"/>
              </a:lnSpc>
              <a:defRPr sz="11600" spc="-348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2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70000" y="12160429"/>
            <a:ext cx="21844000" cy="694056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35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70000" y="6985000"/>
            <a:ext cx="21844000" cy="2512352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  <a:lvl2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2pPr>
            <a:lvl3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3pPr>
            <a:lvl4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4pPr>
            <a:lvl5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70000" y="4546600"/>
            <a:ext cx="21844000" cy="4678065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ClrTx/>
              <a:buSzTx/>
              <a:buNone/>
              <a:defRPr sz="8400" spc="-252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-Medium"/>
                <a:ea typeface="Graphik-Medium"/>
                <a:cs typeface="Graphik-Medium"/>
                <a:sym typeface="Graphik Medium"/>
              </a:defRPr>
            </a:lvl1pPr>
            <a:lvl2pPr marL="0" indent="457200" algn="ctr">
              <a:spcBef>
                <a:spcPts val="0"/>
              </a:spcBef>
              <a:buClrTx/>
              <a:buSzTx/>
              <a:buNone/>
              <a:defRPr sz="8400" spc="-252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-Medium"/>
                <a:ea typeface="Graphik-Medium"/>
                <a:cs typeface="Graphik-Medium"/>
                <a:sym typeface="Graphik Medium"/>
              </a:defRPr>
            </a:lvl2pPr>
            <a:lvl3pPr marL="0" indent="914400" algn="ctr">
              <a:spcBef>
                <a:spcPts val="0"/>
              </a:spcBef>
              <a:buClrTx/>
              <a:buSzTx/>
              <a:buNone/>
              <a:defRPr sz="8400" spc="-252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-Medium"/>
                <a:ea typeface="Graphik-Medium"/>
                <a:cs typeface="Graphik-Medium"/>
                <a:sym typeface="Graphik Medium"/>
              </a:defRPr>
            </a:lvl3pPr>
            <a:lvl4pPr marL="0" indent="1371600" algn="ctr">
              <a:spcBef>
                <a:spcPts val="0"/>
              </a:spcBef>
              <a:buClrTx/>
              <a:buSzTx/>
              <a:buNone/>
              <a:defRPr sz="8400" spc="-252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-Medium"/>
                <a:ea typeface="Graphik-Medium"/>
                <a:cs typeface="Graphik-Medium"/>
                <a:sym typeface="Graphik Medium"/>
              </a:defRPr>
            </a:lvl4pPr>
            <a:lvl5pPr marL="0" indent="1828800" algn="ctr">
              <a:spcBef>
                <a:spcPts val="0"/>
              </a:spcBef>
              <a:buClrTx/>
              <a:buSzTx/>
              <a:buNone/>
              <a:defRPr sz="8400" spc="-252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Graphik-Medium"/>
                <a:ea typeface="Graphik-Medium"/>
                <a:cs typeface="Graphik-Medium"/>
                <a:sym typeface="Graphik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70000" y="3906096"/>
            <a:ext cx="21844000" cy="4488604"/>
          </a:xfrm>
          <a:prstGeom prst="rect">
            <a:avLst/>
          </a:prstGeom>
        </p:spPr>
        <p:txBody>
          <a:bodyPr anchor="b"/>
          <a:lstStyle>
            <a:lvl1pPr marL="0" indent="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22400" spc="-448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  <a:lvl2pPr marL="0" indent="4572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22400" spc="-448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Graphik Semibold"/>
              </a:defRPr>
            </a:lvl2pPr>
            <a:lvl3pPr marL="0" indent="9144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22400" spc="-448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Graphik Semibold"/>
              </a:defRPr>
            </a:lvl3pPr>
            <a:lvl4pPr marL="0" indent="13716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22400" spc="-448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Graphik Semibold"/>
              </a:defRPr>
            </a:lvl4pPr>
            <a:lvl5pPr marL="0" indent="1828800" algn="ctr" defTabSz="2438338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22400" spc="-448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Graphik Semi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70000" y="8521700"/>
            <a:ext cx="21844000" cy="10160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4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70000" y="11155086"/>
            <a:ext cx="21844000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4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70000" y="4659369"/>
            <a:ext cx="21844000" cy="439420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Northern Lights display over a snowy landscape"/>
          <p:cNvSpPr>
            <a:spLocks noGrp="1"/>
          </p:cNvSpPr>
          <p:nvPr>
            <p:ph type="pic" sz="half" idx="21"/>
          </p:nvPr>
        </p:nvSpPr>
        <p:spPr>
          <a:xfrm>
            <a:off x="12192000" y="6229350"/>
            <a:ext cx="12192000" cy="812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Colorful clouds against a starry night sky"/>
          <p:cNvSpPr>
            <a:spLocks noGrp="1"/>
          </p:cNvSpPr>
          <p:nvPr>
            <p:ph type="pic" sz="half" idx="22"/>
          </p:nvPr>
        </p:nvSpPr>
        <p:spPr>
          <a:xfrm>
            <a:off x="12192000" y="-641351"/>
            <a:ext cx="12192000" cy="81280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Northern Lights display over a snowy mountain landscape"/>
          <p:cNvSpPr>
            <a:spLocks noGrp="1"/>
          </p:cNvSpPr>
          <p:nvPr>
            <p:ph type="pic" idx="23"/>
          </p:nvPr>
        </p:nvSpPr>
        <p:spPr>
          <a:xfrm>
            <a:off x="-1" y="-2258501"/>
            <a:ext cx="12166601" cy="182330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Northern Lights display over a snowy landscape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Northern Lights display in a dark night sky over mountains"/>
          <p:cNvSpPr>
            <a:spLocks noGrp="1"/>
          </p:cNvSpPr>
          <p:nvPr>
            <p:ph type="pic" idx="21"/>
          </p:nvPr>
        </p:nvSpPr>
        <p:spPr>
          <a:xfrm>
            <a:off x="0" y="-762000"/>
            <a:ext cx="24384000" cy="15240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70000" y="12166600"/>
            <a:ext cx="21844000" cy="694055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35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3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3289300"/>
            <a:ext cx="21844000" cy="3873500"/>
          </a:xfrm>
          <a:prstGeom prst="rect">
            <a:avLst/>
          </a:prstGeom>
        </p:spPr>
        <p:txBody>
          <a:bodyPr/>
          <a:lstStyle>
            <a:lvl1pPr defTabSz="2438400">
              <a:lnSpc>
                <a:spcPct val="90000"/>
              </a:lnSpc>
              <a:defRPr sz="11600" spc="-348"/>
            </a:lvl1pPr>
          </a:lstStyle>
          <a:p>
            <a:r>
              <a:t>Presentation Title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70000" y="6985000"/>
            <a:ext cx="21844000" cy="25146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  <a:lvl2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2pPr>
            <a:lvl3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3pPr>
            <a:lvl4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4pPr>
            <a:lvl5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lorful clouds against a starry night sky"/>
          <p:cNvSpPr>
            <a:spLocks noGrp="1"/>
          </p:cNvSpPr>
          <p:nvPr>
            <p:ph type="pic" idx="21"/>
          </p:nvPr>
        </p:nvSpPr>
        <p:spPr>
          <a:xfrm>
            <a:off x="7962900" y="-25400"/>
            <a:ext cx="20650200" cy="13766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3886200"/>
            <a:ext cx="9652000" cy="3200202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70000" y="6845300"/>
            <a:ext cx="9652000" cy="56642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  <a:lvl2pPr marL="0" indent="45720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2pPr>
            <a:lvl3pPr marL="0" indent="91440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3pPr>
            <a:lvl4pPr marL="0" indent="137160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4pPr>
            <a:lvl5pPr marL="0" indent="182880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70000" y="4269316"/>
            <a:ext cx="21844000" cy="8432801"/>
          </a:xfrm>
          <a:prstGeom prst="rect">
            <a:avLst/>
          </a:prstGeom>
        </p:spPr>
        <p:txBody>
          <a:bodyPr numCol="2" spcCol="109220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Northern Lights display over a snowy mountain landscape"/>
          <p:cNvSpPr>
            <a:spLocks noGrp="1"/>
          </p:cNvSpPr>
          <p:nvPr>
            <p:ph type="pic" idx="21"/>
          </p:nvPr>
        </p:nvSpPr>
        <p:spPr>
          <a:xfrm>
            <a:off x="12204700" y="-2277533"/>
            <a:ext cx="12192000" cy="182710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838200"/>
            <a:ext cx="9652000" cy="15494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70000" y="4267200"/>
            <a:ext cx="9652000" cy="843280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Slide Subtitl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70000" y="2133600"/>
            <a:ext cx="9652000" cy="10160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Slide Subtitle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3289300"/>
            <a:ext cx="21844000" cy="38735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11600" spc="-348">
                <a:gradFill flip="none" rotWithShape="1">
                  <a:gsLst>
                    <a:gs pos="0">
                      <a:srgbClr val="00FF00"/>
                    </a:gs>
                    <a:gs pos="100000">
                      <a:srgbClr val="007DFF"/>
                    </a:gs>
                  </a:gsLst>
                  <a:lin ang="3965999" scaled="0"/>
                </a:gradFill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812800"/>
            <a:ext cx="21844000" cy="1562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buClrTx/>
              <a:buSzTx/>
              <a:buNone/>
              <a:defRPr sz="5500" spc="-55"/>
            </a:lvl1pPr>
            <a:lvl2pPr marL="0" indent="457200" defTabSz="825500">
              <a:buClrTx/>
              <a:buSzTx/>
              <a:buNone/>
              <a:defRPr sz="5500" spc="-55"/>
            </a:lvl2pPr>
            <a:lvl3pPr marL="0" indent="914400" defTabSz="825500">
              <a:buClrTx/>
              <a:buSzTx/>
              <a:buNone/>
              <a:defRPr sz="5500" spc="-55"/>
            </a:lvl3pPr>
            <a:lvl4pPr marL="0" indent="1371600" defTabSz="825500">
              <a:buClrTx/>
              <a:buSzTx/>
              <a:buNone/>
              <a:defRPr sz="5500" spc="-55"/>
            </a:lvl4pPr>
            <a:lvl5pPr marL="0" indent="1828800" defTabSz="825500">
              <a:buClrTx/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100000">
              <a:srgbClr val="3B3B3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70000" y="812800"/>
            <a:ext cx="21844000" cy="1557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70000" y="4267200"/>
            <a:ext cx="21844000" cy="8432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77623" y="13081000"/>
            <a:ext cx="416053" cy="46710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1pPr>
      <a:lvl2pPr marL="0" marR="0" indent="457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2pPr>
      <a:lvl3pPr marL="0" marR="0" indent="914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3pPr>
      <a:lvl4pPr marL="0" marR="0" indent="1371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4pPr>
      <a:lvl5pPr marL="0" marR="0" indent="18288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5pPr>
      <a:lvl6pPr marL="0" marR="0" indent="22860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6pPr>
      <a:lvl7pPr marL="0" marR="0" indent="27432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7pPr>
      <a:lvl8pPr marL="0" marR="0" indent="32004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8pPr>
      <a:lvl9pPr marL="0" marR="0" indent="365760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252" baseline="0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+mn-lt"/>
          <a:ea typeface="+mn-ea"/>
          <a:cs typeface="+mn-cs"/>
          <a:sym typeface="Graphik Semibold"/>
        </a:defRPr>
      </a:lvl9pPr>
    </p:titleStyle>
    <p:bodyStyle>
      <a:lvl1pPr marL="5588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1pPr>
      <a:lvl2pPr marL="11176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2pPr>
      <a:lvl3pPr marL="16764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3pPr>
      <a:lvl4pPr marL="22352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4pPr>
      <a:lvl5pPr marL="27940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5pPr>
      <a:lvl6pPr marL="33528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6pPr>
      <a:lvl7pPr marL="39116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7pPr>
      <a:lvl8pPr marL="44704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8pPr>
      <a:lvl9pPr marL="50292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Graphik"/>
          <a:ea typeface="Graphik"/>
          <a:cs typeface="Graphik"/>
          <a:sym typeface="Graphik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Image Repair and Public Scandal"/>
          <p:cNvSpPr txBox="1">
            <a:spLocks noGrp="1"/>
          </p:cNvSpPr>
          <p:nvPr>
            <p:ph type="ctrTitle"/>
          </p:nvPr>
        </p:nvSpPr>
        <p:spPr>
          <a:xfrm>
            <a:off x="1099879" y="-460604"/>
            <a:ext cx="21844000" cy="3461341"/>
          </a:xfrm>
          <a:prstGeom prst="rect">
            <a:avLst/>
          </a:prstGeom>
        </p:spPr>
        <p:txBody>
          <a:bodyPr/>
          <a:lstStyle>
            <a:lvl1pPr defTabSz="2340805">
              <a:defRPr sz="11136" spc="-334"/>
            </a:lvl1pPr>
          </a:lstStyle>
          <a:p>
            <a:r>
              <a:rPr dirty="0"/>
              <a:t>Image Repair and Public Scandal</a:t>
            </a:r>
          </a:p>
        </p:txBody>
      </p:sp>
      <p:sp>
        <p:nvSpPr>
          <p:cNvPr id="152" name="Dr. Kevin Stein…"/>
          <p:cNvSpPr txBox="1">
            <a:spLocks noGrp="1"/>
          </p:cNvSpPr>
          <p:nvPr>
            <p:ph type="body" idx="21"/>
          </p:nvPr>
        </p:nvSpPr>
        <p:spPr>
          <a:xfrm>
            <a:off x="1270000" y="9976168"/>
            <a:ext cx="21844000" cy="21474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defTabSz="676909">
              <a:defRPr sz="5986"/>
            </a:pPr>
            <a:r>
              <a:t>Dr. Kevin Stein</a:t>
            </a:r>
          </a:p>
          <a:p>
            <a:pPr defTabSz="676909">
              <a:defRPr sz="5986"/>
            </a:pPr>
            <a:r>
              <a:t>Southern Utah University</a:t>
            </a:r>
          </a:p>
        </p:txBody>
      </p:sp>
      <p:sp>
        <p:nvSpPr>
          <p:cNvPr id="153" name="Persuasive Strategies Used by Public Figures to Repair Image Following Harmful Acts"/>
          <p:cNvSpPr txBox="1"/>
          <p:nvPr/>
        </p:nvSpPr>
        <p:spPr>
          <a:xfrm>
            <a:off x="1270000" y="2751885"/>
            <a:ext cx="21844001" cy="1372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>
            <a:lvl1pPr defTabSz="1048485">
              <a:lnSpc>
                <a:spcPct val="90000"/>
              </a:lnSpc>
              <a:defRPr sz="4429" spc="-132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Persuasive Strategies Used by Public Figures to Repair Image Following Harmful Acts</a:t>
            </a:r>
          </a:p>
        </p:txBody>
      </p:sp>
      <p:pic>
        <p:nvPicPr>
          <p:cNvPr id="15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85" y="5271866"/>
            <a:ext cx="4006513" cy="40065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055" y="5331561"/>
            <a:ext cx="3789128" cy="38871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8477" y="5331561"/>
            <a:ext cx="3955926" cy="40065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3728" y="5331560"/>
            <a:ext cx="3946819" cy="39468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58681" y="5338428"/>
            <a:ext cx="3947031" cy="39330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30366" y="5331561"/>
            <a:ext cx="4025949" cy="38871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200" name="Good Intentions - claims they meant well by their actions"/>
          <p:cNvSpPr txBox="1"/>
          <p:nvPr/>
        </p:nvSpPr>
        <p:spPr>
          <a:xfrm>
            <a:off x="1270000" y="2571184"/>
            <a:ext cx="21844000" cy="2355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25272" indent="-525272" algn="l" defTabSz="2292095">
              <a:spcBef>
                <a:spcPts val="2200"/>
              </a:spcBef>
              <a:buClr>
                <a:srgbClr val="FFFFFF"/>
              </a:buClr>
              <a:buSzPct val="100000"/>
              <a:buChar char="•"/>
              <a:defRPr sz="5170">
                <a:solidFill>
                  <a:srgbClr val="FFFFFF"/>
                </a:solidFill>
              </a:defRPr>
            </a:pPr>
            <a:r>
              <a:t>Good Intentions - claims they meant well by their actions</a:t>
            </a:r>
          </a:p>
          <a:p>
            <a:pPr marL="525272" indent="-525272" algn="l" defTabSz="2292095">
              <a:spcBef>
                <a:spcPts val="2200"/>
              </a:spcBef>
              <a:buClr>
                <a:srgbClr val="FFFFFF"/>
              </a:buClr>
              <a:buSzPct val="100000"/>
              <a:buChar char="•"/>
              <a:defRPr sz="4512">
                <a:solidFill>
                  <a:srgbClr val="FFFFFF"/>
                </a:solidFill>
              </a:defRPr>
            </a:pPr>
            <a:endParaRPr/>
          </a:p>
          <a:p>
            <a:pPr algn="l" defTabSz="429768">
              <a:defRPr sz="1754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28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01" name="Ye (formerly Kanye West): “Even in that moment, I was only trying to do good. But people don’t always need my help.”"/>
          <p:cNvSpPr txBox="1"/>
          <p:nvPr/>
        </p:nvSpPr>
        <p:spPr>
          <a:xfrm>
            <a:off x="1270000" y="11557039"/>
            <a:ext cx="21844000" cy="2517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755648">
              <a:spcBef>
                <a:spcPts val="1700"/>
              </a:spcBef>
              <a:defRPr sz="3960">
                <a:solidFill>
                  <a:srgbClr val="FFFFFF"/>
                </a:solidFill>
              </a:defRPr>
            </a:pPr>
            <a:r>
              <a:t>Ye (formerly Kanye West): “Even in that moment, I was only trying to do good. But people don’t always need my help.”</a:t>
            </a:r>
          </a:p>
          <a:p>
            <a:pPr defTabSz="1755648">
              <a:spcBef>
                <a:spcPts val="1700"/>
              </a:spcBef>
              <a:defRPr sz="3456">
                <a:solidFill>
                  <a:srgbClr val="FFFFFF"/>
                </a:solidFill>
              </a:defRPr>
            </a:pPr>
            <a:endParaRPr/>
          </a:p>
          <a:p>
            <a:pPr defTabSz="329184">
              <a:defRPr sz="1344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864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02" name="HD Kanye West interrupts Taylor Swift VMA 2009.mp4" descr="HD Kanye West interrupts Taylor Swift VMA 2009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09687" y="4185601"/>
            <a:ext cx="12364626" cy="69551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4" fill="hold"/>
                                        <p:tgtEl>
                                          <p:spTgt spid="2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02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205" name="Bolstering - attempts to offset the harm by focusing on their positive qualities"/>
          <p:cNvSpPr txBox="1"/>
          <p:nvPr/>
        </p:nvSpPr>
        <p:spPr>
          <a:xfrm>
            <a:off x="1270000" y="2814803"/>
            <a:ext cx="21844000" cy="2688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469392" indent="-469392" algn="l" defTabSz="2048255">
              <a:spcBef>
                <a:spcPts val="2000"/>
              </a:spcBef>
              <a:buClr>
                <a:srgbClr val="FFFFFF"/>
              </a:buClr>
              <a:buSzPct val="100000"/>
              <a:buChar char="•"/>
              <a:defRPr sz="4619">
                <a:solidFill>
                  <a:srgbClr val="FFFFFF"/>
                </a:solidFill>
              </a:defRPr>
            </a:pPr>
            <a:r>
              <a:t>Bolstering - attempts to offset the harm by focusing on their positive qualities</a:t>
            </a:r>
          </a:p>
          <a:p>
            <a:pPr marL="469391" indent="-469391" algn="l" defTabSz="2048255">
              <a:spcBef>
                <a:spcPts val="2000"/>
              </a:spcBef>
              <a:buClr>
                <a:srgbClr val="FFFFFF"/>
              </a:buClr>
              <a:buSzPct val="100000"/>
              <a:buChar char="•"/>
              <a:defRPr sz="4032">
                <a:solidFill>
                  <a:srgbClr val="FFFFFF"/>
                </a:solidFill>
              </a:defRPr>
            </a:pPr>
            <a:endParaRPr/>
          </a:p>
          <a:p>
            <a:pPr algn="l" defTabSz="384047">
              <a:defRPr sz="1568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008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06" name="Dominos Pizza CEO, Patrick Doyle: “We take tremendous pride in crafting delicious food.”"/>
          <p:cNvSpPr txBox="1"/>
          <p:nvPr/>
        </p:nvSpPr>
        <p:spPr>
          <a:xfrm>
            <a:off x="1270000" y="12066423"/>
            <a:ext cx="21844000" cy="2517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804416">
              <a:spcBef>
                <a:spcPts val="1700"/>
              </a:spcBef>
              <a:defRPr sz="4070">
                <a:solidFill>
                  <a:srgbClr val="FFFFFF"/>
                </a:solidFill>
              </a:defRPr>
            </a:pPr>
            <a:r>
              <a:t>Dominos Pizza CEO, Patrick Doyle: “We take tremendous pride in crafting delicious food.”</a:t>
            </a:r>
          </a:p>
          <a:p>
            <a:pPr defTabSz="1804416">
              <a:spcBef>
                <a:spcPts val="1700"/>
              </a:spcBef>
              <a:defRPr sz="3552">
                <a:solidFill>
                  <a:srgbClr val="FFFFFF"/>
                </a:solidFill>
              </a:defRPr>
            </a:pPr>
            <a:endParaRPr/>
          </a:p>
          <a:p>
            <a:pPr defTabSz="338327">
              <a:defRPr sz="138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888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0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957" y="4713187"/>
            <a:ext cx="13456086" cy="69901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340677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210" name="Minimization - claims the offense wasn’t that bad"/>
          <p:cNvSpPr txBox="1"/>
          <p:nvPr/>
        </p:nvSpPr>
        <p:spPr>
          <a:xfrm>
            <a:off x="1270000" y="2460449"/>
            <a:ext cx="21844000" cy="2383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30860" indent="-530860" algn="l" defTabSz="2316479">
              <a:spcBef>
                <a:spcPts val="2200"/>
              </a:spcBef>
              <a:buClr>
                <a:srgbClr val="FFFFFF"/>
              </a:buClr>
              <a:buSzPct val="100000"/>
              <a:buChar char="•"/>
              <a:defRPr sz="5225">
                <a:solidFill>
                  <a:srgbClr val="FFFFFF"/>
                </a:solidFill>
              </a:defRPr>
            </a:pPr>
            <a:r>
              <a:t>Minimization - claims the offense wasn’t that bad</a:t>
            </a:r>
          </a:p>
          <a:p>
            <a:pPr marL="530859" indent="-530859" algn="l" defTabSz="2316479">
              <a:spcBef>
                <a:spcPts val="2200"/>
              </a:spcBef>
              <a:buClr>
                <a:srgbClr val="FFFFFF"/>
              </a:buClr>
              <a:buSzPct val="100000"/>
              <a:buChar char="•"/>
              <a:defRPr sz="4560">
                <a:solidFill>
                  <a:srgbClr val="FFFFFF"/>
                </a:solidFill>
              </a:defRPr>
            </a:pPr>
            <a:endParaRPr/>
          </a:p>
          <a:p>
            <a:pPr algn="l" defTabSz="434340">
              <a:defRPr sz="1773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4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11" name="Dr. Dre: “Besides, it ain’t no big thing—I just threw her through a door.”"/>
          <p:cNvSpPr txBox="1"/>
          <p:nvPr/>
        </p:nvSpPr>
        <p:spPr>
          <a:xfrm>
            <a:off x="1270000" y="12066423"/>
            <a:ext cx="21844000" cy="2517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2292095">
              <a:spcBef>
                <a:spcPts val="2200"/>
              </a:spcBef>
              <a:defRPr sz="5170">
                <a:solidFill>
                  <a:srgbClr val="FFFFFF"/>
                </a:solidFill>
              </a:defRPr>
            </a:pPr>
            <a:r>
              <a:t>Dr. Dre: “Besides, it ain’t no big thing—I just threw her through a door.”</a:t>
            </a:r>
          </a:p>
          <a:p>
            <a:pPr defTabSz="2292095">
              <a:spcBef>
                <a:spcPts val="2200"/>
              </a:spcBef>
              <a:defRPr sz="4512">
                <a:solidFill>
                  <a:srgbClr val="FFFFFF"/>
                </a:solidFill>
              </a:defRPr>
            </a:pPr>
            <a:endParaRPr/>
          </a:p>
          <a:p>
            <a:pPr defTabSz="429768">
              <a:defRPr sz="1754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28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1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2689" y="3934824"/>
            <a:ext cx="11918622" cy="79854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215" name="Differentiation - attempts to distinguish the act from similar, but less desirable actions"/>
          <p:cNvSpPr txBox="1"/>
          <p:nvPr/>
        </p:nvSpPr>
        <p:spPr>
          <a:xfrm>
            <a:off x="1270000" y="2726214"/>
            <a:ext cx="21844000" cy="3042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491744" indent="-491744" algn="l" defTabSz="2145791">
              <a:spcBef>
                <a:spcPts val="2100"/>
              </a:spcBef>
              <a:buClr>
                <a:srgbClr val="FFFFFF"/>
              </a:buClr>
              <a:buSzPct val="100000"/>
              <a:buChar char="•"/>
              <a:defRPr sz="4840">
                <a:solidFill>
                  <a:srgbClr val="FFFFFF"/>
                </a:solidFill>
              </a:defRPr>
            </a:pPr>
            <a:r>
              <a:t>Differentiation - attempts to distinguish the act from similar, but less desirable actions</a:t>
            </a:r>
          </a:p>
          <a:p>
            <a:pPr marL="491744" indent="-491744" algn="l" defTabSz="2145791">
              <a:spcBef>
                <a:spcPts val="2100"/>
              </a:spcBef>
              <a:buClr>
                <a:srgbClr val="FFFFFF"/>
              </a:buClr>
              <a:buSzPct val="100000"/>
              <a:buChar char="•"/>
              <a:defRPr sz="4224">
                <a:solidFill>
                  <a:srgbClr val="FFFFFF"/>
                </a:solidFill>
              </a:defRPr>
            </a:pPr>
            <a:endParaRPr/>
          </a:p>
          <a:p>
            <a:pPr algn="l" defTabSz="402336">
              <a:defRPr sz="1642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056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16" name="Kevin Garnett: “My comment was in fact that he [Charlie Villanueva] was cancerous to the team and the league.”"/>
          <p:cNvSpPr txBox="1"/>
          <p:nvPr/>
        </p:nvSpPr>
        <p:spPr>
          <a:xfrm>
            <a:off x="1270000" y="12066423"/>
            <a:ext cx="21844000" cy="2517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755648">
              <a:spcBef>
                <a:spcPts val="1700"/>
              </a:spcBef>
              <a:defRPr sz="3960">
                <a:solidFill>
                  <a:srgbClr val="FFFFFF"/>
                </a:solidFill>
              </a:defRPr>
            </a:pPr>
            <a:r>
              <a:t>Kevin Garnett: “My comment was in fact that he [Charlie Villanueva] was cancerous to the team and the league.”</a:t>
            </a:r>
          </a:p>
          <a:p>
            <a:pPr defTabSz="1755648">
              <a:spcBef>
                <a:spcPts val="1700"/>
              </a:spcBef>
              <a:defRPr sz="3456">
                <a:solidFill>
                  <a:srgbClr val="FFFFFF"/>
                </a:solidFill>
              </a:defRPr>
            </a:pPr>
            <a:endParaRPr/>
          </a:p>
          <a:p>
            <a:pPr defTabSz="329184">
              <a:defRPr sz="1344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864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1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4119" y="5016863"/>
            <a:ext cx="9095762" cy="68218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220" name="Transcendence - placing the harmful act in a much more positive context"/>
          <p:cNvSpPr txBox="1"/>
          <p:nvPr/>
        </p:nvSpPr>
        <p:spPr>
          <a:xfrm>
            <a:off x="1270000" y="2704067"/>
            <a:ext cx="21844000" cy="2792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491744" indent="-491744" algn="l" defTabSz="2145791">
              <a:spcBef>
                <a:spcPts val="2100"/>
              </a:spcBef>
              <a:buClr>
                <a:srgbClr val="FFFFFF"/>
              </a:buClr>
              <a:buSzPct val="100000"/>
              <a:buChar char="•"/>
              <a:defRPr sz="4840">
                <a:solidFill>
                  <a:srgbClr val="FFFFFF"/>
                </a:solidFill>
              </a:defRPr>
            </a:pPr>
            <a:r>
              <a:t>Transcendence - placing the harmful act in a much more positive context</a:t>
            </a:r>
          </a:p>
          <a:p>
            <a:pPr marL="491744" indent="-491744" algn="l" defTabSz="2145791">
              <a:spcBef>
                <a:spcPts val="2100"/>
              </a:spcBef>
              <a:buClr>
                <a:srgbClr val="FFFFFF"/>
              </a:buClr>
              <a:buSzPct val="100000"/>
              <a:buChar char="•"/>
              <a:defRPr sz="4224">
                <a:solidFill>
                  <a:srgbClr val="FFFFFF"/>
                </a:solidFill>
              </a:defRPr>
            </a:pPr>
            <a:endParaRPr/>
          </a:p>
          <a:p>
            <a:pPr algn="l" defTabSz="402336">
              <a:defRPr sz="1642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056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21" name="Dan Quayle: “It is time we put our children first. Our families and our nation depend on it.”"/>
          <p:cNvSpPr txBox="1"/>
          <p:nvPr/>
        </p:nvSpPr>
        <p:spPr>
          <a:xfrm>
            <a:off x="1270000" y="12066423"/>
            <a:ext cx="21844000" cy="2517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804416">
              <a:spcBef>
                <a:spcPts val="1700"/>
              </a:spcBef>
              <a:defRPr sz="4070">
                <a:solidFill>
                  <a:srgbClr val="FFFFFF"/>
                </a:solidFill>
              </a:defRPr>
            </a:pPr>
            <a:r>
              <a:t>Dan Quayle: “It is time we put our children first. Our families and our nation depend on it.”</a:t>
            </a:r>
          </a:p>
          <a:p>
            <a:pPr defTabSz="1804416">
              <a:spcBef>
                <a:spcPts val="1700"/>
              </a:spcBef>
              <a:defRPr sz="3552">
                <a:solidFill>
                  <a:srgbClr val="FFFFFF"/>
                </a:solidFill>
              </a:defRPr>
            </a:pPr>
            <a:endParaRPr/>
          </a:p>
          <a:p>
            <a:pPr defTabSz="338327">
              <a:defRPr sz="138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888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22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098" y="4234428"/>
            <a:ext cx="14161804" cy="70544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225" name="Attacking the Accuser - lashing out at those who issued the attack"/>
          <p:cNvSpPr txBox="1"/>
          <p:nvPr/>
        </p:nvSpPr>
        <p:spPr>
          <a:xfrm>
            <a:off x="1270000" y="2549037"/>
            <a:ext cx="21844000" cy="2869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47624" indent="-547624" algn="l" defTabSz="2389632">
              <a:spcBef>
                <a:spcPts val="2300"/>
              </a:spcBef>
              <a:buClr>
                <a:srgbClr val="FFFFFF"/>
              </a:buClr>
              <a:buSzPct val="100000"/>
              <a:buChar char="•"/>
              <a:defRPr sz="5390">
                <a:solidFill>
                  <a:srgbClr val="FFFFFF"/>
                </a:solidFill>
              </a:defRPr>
            </a:pPr>
            <a:r>
              <a:t>Attacking the Accuser - lashing out at those who issued the attack</a:t>
            </a:r>
          </a:p>
          <a:p>
            <a:pPr marL="547624" indent="-547624" algn="l" defTabSz="2389632">
              <a:spcBef>
                <a:spcPts val="2300"/>
              </a:spcBef>
              <a:buClr>
                <a:srgbClr val="FFFFFF"/>
              </a:buClr>
              <a:buSzPct val="100000"/>
              <a:buChar char="•"/>
              <a:defRPr sz="4704">
                <a:solidFill>
                  <a:srgbClr val="FFFFFF"/>
                </a:solidFill>
              </a:defRPr>
            </a:pPr>
            <a:endParaRPr/>
          </a:p>
          <a:p>
            <a:pPr algn="l" defTabSz="448055">
              <a:defRPr sz="1829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76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26" name="Steve Bartman: “ I ask that Cubs fans everywhere redirect  the negative energy that has been vented towards my family, my friends, and myself into the usual positive support for our beloved team.”"/>
          <p:cNvSpPr txBox="1"/>
          <p:nvPr/>
        </p:nvSpPr>
        <p:spPr>
          <a:xfrm>
            <a:off x="1270000" y="12066423"/>
            <a:ext cx="21844000" cy="2517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609344">
              <a:spcBef>
                <a:spcPts val="1500"/>
              </a:spcBef>
              <a:defRPr sz="3630">
                <a:solidFill>
                  <a:srgbClr val="FFFFFF"/>
                </a:solidFill>
              </a:defRPr>
            </a:pPr>
            <a:r>
              <a:t>Steve Bartman: “ I ask that Cubs fans everywhere redirect  the negative energy that has been vented towards my family, my friends, and myself into the usual positive support for our beloved team.”</a:t>
            </a:r>
          </a:p>
          <a:p>
            <a:pPr defTabSz="1609344">
              <a:spcBef>
                <a:spcPts val="1500"/>
              </a:spcBef>
              <a:defRPr sz="3168">
                <a:solidFill>
                  <a:srgbClr val="FFFFFF"/>
                </a:solidFill>
              </a:defRPr>
            </a:pPr>
            <a:endParaRPr/>
          </a:p>
          <a:p>
            <a:pPr defTabSz="301752">
              <a:defRPr sz="1232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792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27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410" y="4243582"/>
            <a:ext cx="10791179" cy="73649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451412"/>
            <a:ext cx="21844000" cy="1985700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230" name="Compensation - offering a payoff to victims to offset negative harm"/>
          <p:cNvSpPr txBox="1"/>
          <p:nvPr/>
        </p:nvSpPr>
        <p:spPr>
          <a:xfrm>
            <a:off x="1270000" y="2438301"/>
            <a:ext cx="21844000" cy="25379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36448" indent="-536448" algn="l" defTabSz="2340863">
              <a:spcBef>
                <a:spcPts val="2300"/>
              </a:spcBef>
              <a:buClr>
                <a:srgbClr val="FFFFFF"/>
              </a:buClr>
              <a:buSzPct val="100000"/>
              <a:buChar char="•"/>
              <a:defRPr sz="5280">
                <a:solidFill>
                  <a:srgbClr val="FFFFFF"/>
                </a:solidFill>
              </a:defRPr>
            </a:pPr>
            <a:r>
              <a:t>Compensation - offering a payoff to victims to offset negative harm</a:t>
            </a:r>
          </a:p>
          <a:p>
            <a:pPr marL="536447" indent="-536447" algn="l" defTabSz="2340863">
              <a:spcBef>
                <a:spcPts val="2300"/>
              </a:spcBef>
              <a:buClr>
                <a:srgbClr val="FFFFFF"/>
              </a:buClr>
              <a:buSzPct val="100000"/>
              <a:buChar char="•"/>
              <a:defRPr sz="4608">
                <a:solidFill>
                  <a:srgbClr val="FFFFFF"/>
                </a:solidFill>
              </a:defRPr>
            </a:pPr>
            <a:endParaRPr/>
          </a:p>
          <a:p>
            <a:pPr algn="l" defTabSz="438911">
              <a:defRPr sz="1792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52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31" name="One example is Mike O’Brien, British Health Minister, who offered £20 million to the victims who took thalidomide in the 1960s for morning sickness, leading to birth defects."/>
          <p:cNvSpPr txBox="1"/>
          <p:nvPr/>
        </p:nvSpPr>
        <p:spPr>
          <a:xfrm>
            <a:off x="1270000" y="11736725"/>
            <a:ext cx="21844000" cy="3378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731263">
              <a:spcBef>
                <a:spcPts val="1700"/>
              </a:spcBef>
              <a:defRPr sz="3905">
                <a:solidFill>
                  <a:srgbClr val="FFFFFF"/>
                </a:solidFill>
              </a:defRPr>
            </a:pPr>
            <a:r>
              <a:t>One example is Mike O’Brien, British Health Minister, who offered £20 million to the victims who took thalidomide in the 1960s for morning sickness, leading to birth defects.</a:t>
            </a:r>
          </a:p>
          <a:p>
            <a:pPr defTabSz="1731263">
              <a:spcBef>
                <a:spcPts val="1700"/>
              </a:spcBef>
              <a:defRPr sz="3905">
                <a:solidFill>
                  <a:srgbClr val="FFFFFF"/>
                </a:solidFill>
              </a:defRPr>
            </a:pPr>
            <a:r>
              <a:t> </a:t>
            </a:r>
          </a:p>
          <a:p>
            <a:pPr defTabSz="1731263">
              <a:spcBef>
                <a:spcPts val="1700"/>
              </a:spcBef>
              <a:defRPr sz="3407">
                <a:solidFill>
                  <a:srgbClr val="FFFFFF"/>
                </a:solidFill>
              </a:defRPr>
            </a:pPr>
            <a:endParaRPr/>
          </a:p>
          <a:p>
            <a:pPr defTabSz="324611">
              <a:defRPr sz="132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851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3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4093206"/>
            <a:ext cx="11430000" cy="6807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235" name="Corrective Action - Offering to fix the damage that was caused"/>
          <p:cNvSpPr txBox="1"/>
          <p:nvPr/>
        </p:nvSpPr>
        <p:spPr>
          <a:xfrm>
            <a:off x="1270000" y="2770508"/>
            <a:ext cx="21844000" cy="2208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486156" indent="-486156" algn="l" defTabSz="2121408">
              <a:spcBef>
                <a:spcPts val="2000"/>
              </a:spcBef>
              <a:buClr>
                <a:srgbClr val="FFFFFF"/>
              </a:buClr>
              <a:buSzPct val="100000"/>
              <a:buChar char="•"/>
              <a:defRPr sz="4785">
                <a:solidFill>
                  <a:srgbClr val="FFFFFF"/>
                </a:solidFill>
              </a:defRPr>
            </a:pPr>
            <a:r>
              <a:t>Corrective Action - Offering to fix the damage that was caused</a:t>
            </a:r>
          </a:p>
          <a:p>
            <a:pPr marL="486155" indent="-486155" algn="l" defTabSz="2121408">
              <a:spcBef>
                <a:spcPts val="2000"/>
              </a:spcBef>
              <a:buClr>
                <a:srgbClr val="FFFFFF"/>
              </a:buClr>
              <a:buSzPct val="100000"/>
              <a:buChar char="•"/>
              <a:defRPr sz="4176">
                <a:solidFill>
                  <a:srgbClr val="FFFFFF"/>
                </a:solidFill>
              </a:defRPr>
            </a:pPr>
            <a:endParaRPr/>
          </a:p>
          <a:p>
            <a:pPr algn="l" defTabSz="397763">
              <a:defRPr sz="1624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044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36" name="Jim Lentz, then-President of Toyota: “I want you to know that all 172,000 Toyota and dealership employees across America will work hard to fix your vehicle properly and regain your trust.”"/>
          <p:cNvSpPr txBox="1"/>
          <p:nvPr/>
        </p:nvSpPr>
        <p:spPr>
          <a:xfrm>
            <a:off x="1270000" y="11603842"/>
            <a:ext cx="21844000" cy="3378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706879">
              <a:spcBef>
                <a:spcPts val="1600"/>
              </a:spcBef>
              <a:defRPr sz="3850">
                <a:solidFill>
                  <a:srgbClr val="FFFFFF"/>
                </a:solidFill>
              </a:defRPr>
            </a:pPr>
            <a:r>
              <a:t>Jim Lentz, then-President of Toyota: “I want you to know that all 172,000 Toyota and dealership employees across America will work hard to fix your vehicle properly and regain your trust.”</a:t>
            </a:r>
          </a:p>
          <a:p>
            <a:pPr defTabSz="1706879">
              <a:spcBef>
                <a:spcPts val="1600"/>
              </a:spcBef>
              <a:defRPr sz="3850">
                <a:solidFill>
                  <a:srgbClr val="FFFFFF"/>
                </a:solidFill>
              </a:defRPr>
            </a:pPr>
            <a:r>
              <a:t> </a:t>
            </a:r>
          </a:p>
          <a:p>
            <a:pPr defTabSz="1706879">
              <a:spcBef>
                <a:spcPts val="1600"/>
              </a:spcBef>
              <a:defRPr sz="3359">
                <a:solidFill>
                  <a:srgbClr val="FFFFFF"/>
                </a:solidFill>
              </a:defRPr>
            </a:pPr>
            <a:endParaRPr/>
          </a:p>
          <a:p>
            <a:pPr defTabSz="320039">
              <a:defRPr sz="1306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839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37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9490" y="4306694"/>
            <a:ext cx="9925021" cy="69475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240" name="Mortification - taking responsibility for the harm caused"/>
          <p:cNvSpPr txBox="1"/>
          <p:nvPr/>
        </p:nvSpPr>
        <p:spPr>
          <a:xfrm>
            <a:off x="1270000" y="2704067"/>
            <a:ext cx="21844000" cy="2425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30860" indent="-530860" algn="l" defTabSz="2316479">
              <a:spcBef>
                <a:spcPts val="2200"/>
              </a:spcBef>
              <a:buClr>
                <a:srgbClr val="FFFFFF"/>
              </a:buClr>
              <a:buSzPct val="100000"/>
              <a:buChar char="•"/>
              <a:defRPr sz="5225">
                <a:solidFill>
                  <a:srgbClr val="FFFFFF"/>
                </a:solidFill>
              </a:defRPr>
            </a:pPr>
            <a:r>
              <a:t>Mortification - taking responsibility for the harm caused</a:t>
            </a:r>
          </a:p>
          <a:p>
            <a:pPr algn="l" defTabSz="2316479">
              <a:spcBef>
                <a:spcPts val="2200"/>
              </a:spcBef>
              <a:defRPr sz="4560">
                <a:solidFill>
                  <a:srgbClr val="FFFFFF"/>
                </a:solidFill>
              </a:defRPr>
            </a:pPr>
            <a:endParaRPr/>
          </a:p>
          <a:p>
            <a:pPr algn="l" defTabSz="434340">
              <a:defRPr sz="1773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4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241" name="Tiger Woods: “I want to say to each of you, simply and directly.  I am deeply sorry for my  irresponsible and selfish behavior I engaged in.”"/>
          <p:cNvSpPr txBox="1"/>
          <p:nvPr/>
        </p:nvSpPr>
        <p:spPr>
          <a:xfrm>
            <a:off x="1270000" y="11603842"/>
            <a:ext cx="21844000" cy="3378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731263">
              <a:spcBef>
                <a:spcPts val="1700"/>
              </a:spcBef>
              <a:defRPr sz="3905">
                <a:solidFill>
                  <a:srgbClr val="FFFFFF"/>
                </a:solidFill>
              </a:defRPr>
            </a:pPr>
            <a:r>
              <a:t>Tiger Woods: “I want to say to each of you, simply and directly.  I am deeply sorry for my  irresponsible and selfish behavior I engaged in.”</a:t>
            </a:r>
          </a:p>
          <a:p>
            <a:pPr defTabSz="1731263">
              <a:spcBef>
                <a:spcPts val="1700"/>
              </a:spcBef>
              <a:defRPr sz="3905">
                <a:solidFill>
                  <a:srgbClr val="FFFFFF"/>
                </a:solidFill>
              </a:defRPr>
            </a:pPr>
            <a:r>
              <a:t> </a:t>
            </a:r>
          </a:p>
          <a:p>
            <a:pPr defTabSz="1731263">
              <a:spcBef>
                <a:spcPts val="1700"/>
              </a:spcBef>
              <a:defRPr sz="3407">
                <a:solidFill>
                  <a:srgbClr val="FFFFFF"/>
                </a:solidFill>
              </a:defRPr>
            </a:pPr>
            <a:endParaRPr/>
          </a:p>
          <a:p>
            <a:pPr defTabSz="324611">
              <a:defRPr sz="132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851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4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217" y="4125324"/>
            <a:ext cx="10151566" cy="71373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Content Analysis…"/>
          <p:cNvSpPr txBox="1">
            <a:spLocks noGrp="1"/>
          </p:cNvSpPr>
          <p:nvPr>
            <p:ph type="body" idx="1"/>
          </p:nvPr>
        </p:nvSpPr>
        <p:spPr>
          <a:xfrm>
            <a:off x="683100" y="2261306"/>
            <a:ext cx="22707740" cy="6112023"/>
          </a:xfrm>
          <a:prstGeom prst="rect">
            <a:avLst/>
          </a:prstGeom>
        </p:spPr>
        <p:txBody>
          <a:bodyPr/>
          <a:lstStyle/>
          <a:p>
            <a:pPr marL="553212" indent="-553212" defTabSz="2414016">
              <a:spcBef>
                <a:spcPts val="2300"/>
              </a:spcBef>
              <a:defRPr sz="4752"/>
            </a:pPr>
            <a:r>
              <a:t>Content Analysis</a:t>
            </a:r>
          </a:p>
          <a:p>
            <a:pPr marL="1106424" lvl="1" indent="-553212" defTabSz="2414016">
              <a:spcBef>
                <a:spcPts val="2300"/>
              </a:spcBef>
              <a:defRPr sz="4752"/>
            </a:pPr>
            <a:r>
              <a:t>409 different contexts/Over 2,000 different image repair strategies</a:t>
            </a:r>
          </a:p>
          <a:p>
            <a:pPr marL="1106424" lvl="1" indent="-553212" defTabSz="2414016">
              <a:spcBef>
                <a:spcPts val="2300"/>
              </a:spcBef>
              <a:defRPr sz="4752"/>
            </a:pPr>
            <a:r>
              <a:t>Variables examined: Decade, context, gender, dissemination type, self vs surrogate, type of offense, and overall strategies.</a:t>
            </a:r>
          </a:p>
          <a:p>
            <a:pPr marL="1106424" lvl="1" indent="-553212" defTabSz="2414016">
              <a:spcBef>
                <a:spcPts val="2300"/>
              </a:spcBef>
              <a:defRPr sz="4752"/>
            </a:pPr>
            <a:r>
              <a:t>Coded by theme</a:t>
            </a:r>
          </a:p>
          <a:p>
            <a:pPr marL="1106424" lvl="1" indent="-553212" defTabSz="2414016">
              <a:spcBef>
                <a:spcPts val="2300"/>
              </a:spcBef>
              <a:defRPr sz="4752"/>
            </a:pPr>
            <a:r>
              <a:t>Reliability checks between coders</a:t>
            </a:r>
          </a:p>
        </p:txBody>
      </p:sp>
      <p:sp>
        <p:nvSpPr>
          <p:cNvPr id="245" name="Image Repair Patterns"/>
          <p:cNvSpPr txBox="1"/>
          <p:nvPr/>
        </p:nvSpPr>
        <p:spPr>
          <a:xfrm>
            <a:off x="6046805" y="-61430"/>
            <a:ext cx="11530961" cy="249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Image Repair Patterns</a:t>
            </a:r>
          </a:p>
        </p:txBody>
      </p:sp>
      <p:pic>
        <p:nvPicPr>
          <p:cNvPr id="24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249" y="8646087"/>
            <a:ext cx="13779501" cy="4965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“Image” is the public persona or apparent character of a person or organization.…"/>
          <p:cNvSpPr txBox="1">
            <a:spLocks noGrp="1"/>
          </p:cNvSpPr>
          <p:nvPr>
            <p:ph type="body" sz="half" idx="1"/>
          </p:nvPr>
        </p:nvSpPr>
        <p:spPr>
          <a:xfrm>
            <a:off x="1270000" y="3109060"/>
            <a:ext cx="9652000" cy="9590940"/>
          </a:xfrm>
          <a:prstGeom prst="rect">
            <a:avLst/>
          </a:prstGeom>
        </p:spPr>
        <p:txBody>
          <a:bodyPr/>
          <a:lstStyle/>
          <a:p>
            <a:r>
              <a:t>“Image” is the public persona or apparent character of a person or organization.</a:t>
            </a:r>
          </a:p>
          <a:p>
            <a:r>
              <a:t>Accusations or suspicions of wrongdoing threaten that reputation and require repair.  </a:t>
            </a:r>
          </a:p>
          <a:p>
            <a:r>
              <a:t>Image repair is synonymous with </a:t>
            </a:r>
            <a:r>
              <a:rPr i="1"/>
              <a:t>apologia.</a:t>
            </a:r>
          </a:p>
        </p:txBody>
      </p:sp>
      <p:pic>
        <p:nvPicPr>
          <p:cNvPr id="162" name="Screen Shot 2024-03-06 at 9.26.07 AM.png" descr="Screen Shot 2024-03-06 at 9.26.07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6561" y="3800722"/>
            <a:ext cx="12641529" cy="9360298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What is image repair?"/>
          <p:cNvSpPr txBox="1"/>
          <p:nvPr/>
        </p:nvSpPr>
        <p:spPr>
          <a:xfrm>
            <a:off x="361967" y="293790"/>
            <a:ext cx="14856925" cy="2604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10400" spc="-20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What is image repair?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Overall Strategies…"/>
          <p:cNvSpPr txBox="1">
            <a:spLocks noGrp="1"/>
          </p:cNvSpPr>
          <p:nvPr>
            <p:ph type="body" sz="half" idx="1"/>
          </p:nvPr>
        </p:nvSpPr>
        <p:spPr>
          <a:xfrm>
            <a:off x="943935" y="2400352"/>
            <a:ext cx="22496130" cy="4654377"/>
          </a:xfrm>
          <a:prstGeom prst="rect">
            <a:avLst/>
          </a:prstGeom>
        </p:spPr>
        <p:txBody>
          <a:bodyPr/>
          <a:lstStyle/>
          <a:p>
            <a:r>
              <a:t>Overall Strategies</a:t>
            </a:r>
          </a:p>
          <a:p>
            <a:pPr lvl="1"/>
            <a:r>
              <a:t>Most represented: Mortification (34%), Bolstering (14%), and Corrective Action (12%)</a:t>
            </a:r>
          </a:p>
          <a:p>
            <a:pPr lvl="1"/>
            <a:r>
              <a:t>Least represented: Provocation (1%), Differentiation (2%)</a:t>
            </a:r>
          </a:p>
        </p:txBody>
      </p:sp>
      <p:sp>
        <p:nvSpPr>
          <p:cNvPr id="249" name="Image Repair Patterns"/>
          <p:cNvSpPr txBox="1"/>
          <p:nvPr/>
        </p:nvSpPr>
        <p:spPr>
          <a:xfrm>
            <a:off x="6046805" y="-61430"/>
            <a:ext cx="11530961" cy="249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Image Repair Patterns</a:t>
            </a:r>
          </a:p>
        </p:txBody>
      </p:sp>
      <p:sp>
        <p:nvSpPr>
          <p:cNvPr id="250" name="“I’ve caused much grief. You are right. I did not do my job. I can only apologize for that.”…"/>
          <p:cNvSpPr txBox="1"/>
          <p:nvPr/>
        </p:nvSpPr>
        <p:spPr>
          <a:xfrm>
            <a:off x="1667763" y="11863028"/>
            <a:ext cx="21048473" cy="176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000">
                <a:solidFill>
                  <a:srgbClr val="FFFFFF"/>
                </a:solidFill>
              </a:defRPr>
            </a:pPr>
            <a:r>
              <a:t>“I’ve caused much grief. You are right. I did not do my job. I can only apologize for that.” </a:t>
            </a:r>
            <a:endParaRPr>
              <a:solidFill>
                <a:srgbClr val="000000"/>
              </a:solidFill>
            </a:endParaRPr>
          </a:p>
          <a:p>
            <a:pPr algn="l" defTabSz="457200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sz="5600"/>
              <a:t>  </a:t>
            </a:r>
            <a:r>
              <a:t>                                                                                     -</a:t>
            </a:r>
            <a:r>
              <a:rPr i="1"/>
              <a:t>Ray Brent Marsh</a:t>
            </a:r>
            <a:endParaRPr sz="12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5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7058466"/>
            <a:ext cx="3810001" cy="4597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trategies by Decade…"/>
          <p:cNvSpPr txBox="1">
            <a:spLocks noGrp="1"/>
          </p:cNvSpPr>
          <p:nvPr>
            <p:ph type="body" sz="half" idx="1"/>
          </p:nvPr>
        </p:nvSpPr>
        <p:spPr>
          <a:xfrm>
            <a:off x="1138329" y="2621823"/>
            <a:ext cx="22496130" cy="5326578"/>
          </a:xfrm>
          <a:prstGeom prst="rect">
            <a:avLst/>
          </a:prstGeom>
        </p:spPr>
        <p:txBody>
          <a:bodyPr/>
          <a:lstStyle/>
          <a:p>
            <a:r>
              <a:t>Strategies by Decade</a:t>
            </a:r>
          </a:p>
          <a:p>
            <a:pPr lvl="1"/>
            <a:r>
              <a:t>Certain decades lent themselves to certain strategies, such as transcendence in the 1970s and bolstering in the 1950s.  </a:t>
            </a:r>
          </a:p>
          <a:p>
            <a:pPr lvl="1"/>
            <a:r>
              <a:t>Since the 1980s, mortification has been consistently the most used strategy in each decade</a:t>
            </a:r>
          </a:p>
        </p:txBody>
      </p:sp>
      <p:sp>
        <p:nvSpPr>
          <p:cNvPr id="254" name="Image Repair Patterns"/>
          <p:cNvSpPr txBox="1"/>
          <p:nvPr/>
        </p:nvSpPr>
        <p:spPr>
          <a:xfrm>
            <a:off x="6046805" y="-61430"/>
            <a:ext cx="11530961" cy="249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Image Repair Patterns</a:t>
            </a:r>
          </a:p>
        </p:txBody>
      </p:sp>
      <p:pic>
        <p:nvPicPr>
          <p:cNvPr id="255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393" y="8138732"/>
            <a:ext cx="15240001" cy="4914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trategies by Context…"/>
          <p:cNvSpPr txBox="1">
            <a:spLocks noGrp="1"/>
          </p:cNvSpPr>
          <p:nvPr>
            <p:ph type="body" sz="half" idx="1"/>
          </p:nvPr>
        </p:nvSpPr>
        <p:spPr>
          <a:xfrm>
            <a:off x="943935" y="2577529"/>
            <a:ext cx="22496130" cy="4789942"/>
          </a:xfrm>
          <a:prstGeom prst="rect">
            <a:avLst/>
          </a:prstGeom>
        </p:spPr>
        <p:txBody>
          <a:bodyPr/>
          <a:lstStyle/>
          <a:p>
            <a:pPr marL="530859" indent="-530859" defTabSz="2316479">
              <a:spcBef>
                <a:spcPts val="2200"/>
              </a:spcBef>
              <a:defRPr sz="4560"/>
            </a:pPr>
            <a:r>
              <a:t>Strategies by Context</a:t>
            </a:r>
          </a:p>
          <a:p>
            <a:pPr marL="1061719" lvl="1" indent="-530859" defTabSz="2316479">
              <a:spcBef>
                <a:spcPts val="2200"/>
              </a:spcBef>
              <a:defRPr sz="4560"/>
            </a:pPr>
            <a:r>
              <a:t>Organizations used more corrective action than any other individual or group</a:t>
            </a:r>
          </a:p>
          <a:p>
            <a:pPr marL="1061719" lvl="1" indent="-530859" defTabSz="2316479">
              <a:spcBef>
                <a:spcPts val="2200"/>
              </a:spcBef>
              <a:defRPr sz="4560"/>
            </a:pPr>
            <a:r>
              <a:t>Celebrities and athletes used mostly mortification</a:t>
            </a:r>
          </a:p>
          <a:p>
            <a:pPr marL="1061719" lvl="1" indent="-530859" defTabSz="2316479">
              <a:spcBef>
                <a:spcPts val="2200"/>
              </a:spcBef>
              <a:defRPr sz="4560"/>
            </a:pPr>
            <a:r>
              <a:t>Religious leaders of all denominations used more mortification than any other group</a:t>
            </a:r>
          </a:p>
        </p:txBody>
      </p:sp>
      <p:sp>
        <p:nvSpPr>
          <p:cNvPr id="258" name="Image Repair Patterns"/>
          <p:cNvSpPr txBox="1"/>
          <p:nvPr/>
        </p:nvSpPr>
        <p:spPr>
          <a:xfrm>
            <a:off x="6046805" y="-61430"/>
            <a:ext cx="11530961" cy="249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Image Repair Patterns</a:t>
            </a:r>
          </a:p>
        </p:txBody>
      </p:sp>
      <p:pic>
        <p:nvPicPr>
          <p:cNvPr id="259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72032" y="7513508"/>
            <a:ext cx="7753944" cy="5953922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“We are heartsick that this happened and are currently doing everything possible to correct the problem.”…"/>
          <p:cNvSpPr txBox="1"/>
          <p:nvPr/>
        </p:nvSpPr>
        <p:spPr>
          <a:xfrm>
            <a:off x="328504" y="9666118"/>
            <a:ext cx="15165480" cy="243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4000">
                <a:solidFill>
                  <a:srgbClr val="FFFFFF"/>
                </a:solidFill>
              </a:defRPr>
            </a:pPr>
            <a:r>
              <a:t>“We are heartsick that this happened and are currently doing everything possible to correct the problem.”</a:t>
            </a:r>
            <a:endParaRPr>
              <a:solidFill>
                <a:srgbClr val="000000"/>
              </a:solidFill>
            </a:endParaRPr>
          </a:p>
          <a:p>
            <a:pPr algn="l" defTabSz="457200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sz="5600"/>
              <a:t>  </a:t>
            </a:r>
            <a:r>
              <a:t>                                                                                     -</a:t>
            </a:r>
            <a:r>
              <a:rPr i="1"/>
              <a:t>Mona Williams</a:t>
            </a:r>
            <a:endParaRPr sz="12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trategies by Gender…"/>
          <p:cNvSpPr txBox="1">
            <a:spLocks noGrp="1"/>
          </p:cNvSpPr>
          <p:nvPr>
            <p:ph type="body" sz="half" idx="1"/>
          </p:nvPr>
        </p:nvSpPr>
        <p:spPr>
          <a:xfrm>
            <a:off x="943935" y="2400352"/>
            <a:ext cx="22496130" cy="5065830"/>
          </a:xfrm>
          <a:prstGeom prst="rect">
            <a:avLst/>
          </a:prstGeom>
        </p:spPr>
        <p:txBody>
          <a:bodyPr/>
          <a:lstStyle/>
          <a:p>
            <a:pPr marL="530859" indent="-530859" defTabSz="2316479">
              <a:spcBef>
                <a:spcPts val="2200"/>
              </a:spcBef>
              <a:defRPr sz="4560"/>
            </a:pPr>
            <a:r>
              <a:t>Strategies by Gender</a:t>
            </a:r>
          </a:p>
          <a:p>
            <a:pPr marL="1061719" lvl="1" indent="-530859" defTabSz="2316479">
              <a:spcBef>
                <a:spcPts val="2200"/>
              </a:spcBef>
              <a:defRPr sz="4560"/>
            </a:pPr>
            <a:r>
              <a:t>Women used mortification as a strategy more frequently than men</a:t>
            </a:r>
          </a:p>
          <a:p>
            <a:pPr marL="1061719" lvl="1" indent="-530859" defTabSz="2316479">
              <a:spcBef>
                <a:spcPts val="2200"/>
              </a:spcBef>
              <a:defRPr sz="4560"/>
            </a:pPr>
            <a:r>
              <a:t>Men engaged in bolstering more frequently than women</a:t>
            </a:r>
          </a:p>
          <a:p>
            <a:pPr marL="1061719" lvl="1" indent="-530859" defTabSz="2316479">
              <a:spcBef>
                <a:spcPts val="2200"/>
              </a:spcBef>
              <a:defRPr sz="4560"/>
            </a:pPr>
            <a:r>
              <a:t>Men and women were relatively equal on corrective action</a:t>
            </a:r>
          </a:p>
          <a:p>
            <a:pPr marL="1061719" lvl="1" indent="-530859" defTabSz="2316479">
              <a:spcBef>
                <a:spcPts val="2200"/>
              </a:spcBef>
              <a:defRPr sz="4560"/>
            </a:pPr>
            <a:r>
              <a:t>Men were more likely to use denial and to attack their accusers than women</a:t>
            </a:r>
          </a:p>
        </p:txBody>
      </p:sp>
      <p:sp>
        <p:nvSpPr>
          <p:cNvPr id="263" name="Image Repair Patterns"/>
          <p:cNvSpPr txBox="1"/>
          <p:nvPr/>
        </p:nvSpPr>
        <p:spPr>
          <a:xfrm>
            <a:off x="6046805" y="-61430"/>
            <a:ext cx="11530961" cy="249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Image Repair Patterns</a:t>
            </a:r>
          </a:p>
        </p:txBody>
      </p:sp>
      <p:sp>
        <p:nvSpPr>
          <p:cNvPr id="264" name="“Since my nomination in July, there’s been a frenzy on the left to come up with something, anything to block my confirmation.”…"/>
          <p:cNvSpPr txBox="1"/>
          <p:nvPr/>
        </p:nvSpPr>
        <p:spPr>
          <a:xfrm>
            <a:off x="5776700" y="9477069"/>
            <a:ext cx="18110962" cy="243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4000">
                <a:solidFill>
                  <a:srgbClr val="FFFFFF"/>
                </a:solidFill>
              </a:defRPr>
            </a:pPr>
            <a:r>
              <a:t>“Since my nomination in July, there’s been a frenzy on the left to come up with something, anything to block my confirmation.”</a:t>
            </a:r>
            <a:endParaRPr>
              <a:solidFill>
                <a:srgbClr val="000000"/>
              </a:solidFill>
            </a:endParaRPr>
          </a:p>
          <a:p>
            <a:pPr algn="l" defTabSz="457200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sz="5600"/>
              <a:t>  </a:t>
            </a:r>
            <a:r>
              <a:t>                                                                                     -</a:t>
            </a:r>
            <a:r>
              <a:rPr i="1"/>
              <a:t>Brett Kavanaugh</a:t>
            </a:r>
            <a:endParaRPr sz="12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65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967" y="8088613"/>
            <a:ext cx="3519484" cy="52153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trategies by Dissemination Type…"/>
          <p:cNvSpPr txBox="1">
            <a:spLocks noGrp="1"/>
          </p:cNvSpPr>
          <p:nvPr>
            <p:ph type="body" sz="half" idx="1"/>
          </p:nvPr>
        </p:nvSpPr>
        <p:spPr>
          <a:xfrm>
            <a:off x="943935" y="2555382"/>
            <a:ext cx="22496130" cy="4416728"/>
          </a:xfrm>
          <a:prstGeom prst="rect">
            <a:avLst/>
          </a:prstGeom>
        </p:spPr>
        <p:txBody>
          <a:bodyPr/>
          <a:lstStyle/>
          <a:p>
            <a:r>
              <a:t>Strategies by Dissemination Type</a:t>
            </a:r>
          </a:p>
          <a:p>
            <a:pPr lvl="1"/>
            <a:r>
              <a:t>More likely to use mortification in a press conference or interview than press releases, social media posts, or websites</a:t>
            </a:r>
          </a:p>
          <a:p>
            <a:pPr lvl="1"/>
            <a:r>
              <a:t>Website image repair focused heavily on corrective action</a:t>
            </a:r>
          </a:p>
        </p:txBody>
      </p:sp>
      <p:sp>
        <p:nvSpPr>
          <p:cNvPr id="268" name="Image Repair Patterns"/>
          <p:cNvSpPr txBox="1"/>
          <p:nvPr/>
        </p:nvSpPr>
        <p:spPr>
          <a:xfrm>
            <a:off x="6046805" y="-61430"/>
            <a:ext cx="11530961" cy="249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Image Repair Patterns</a:t>
            </a:r>
          </a:p>
        </p:txBody>
      </p:sp>
      <p:pic>
        <p:nvPicPr>
          <p:cNvPr id="269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856" y="7096001"/>
            <a:ext cx="11020858" cy="62267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elf vs. Surrogate Apologia:…"/>
          <p:cNvSpPr txBox="1">
            <a:spLocks noGrp="1"/>
          </p:cNvSpPr>
          <p:nvPr>
            <p:ph type="body" idx="1"/>
          </p:nvPr>
        </p:nvSpPr>
        <p:spPr>
          <a:xfrm>
            <a:off x="1094034" y="3374826"/>
            <a:ext cx="14553181" cy="9590940"/>
          </a:xfrm>
          <a:prstGeom prst="rect">
            <a:avLst/>
          </a:prstGeom>
        </p:spPr>
        <p:txBody>
          <a:bodyPr/>
          <a:lstStyle/>
          <a:p>
            <a:r>
              <a:t>Self vs. Surrogate </a:t>
            </a:r>
            <a:r>
              <a:rPr i="1"/>
              <a:t>Apologia</a:t>
            </a:r>
            <a:r>
              <a:t>:</a:t>
            </a:r>
          </a:p>
          <a:p>
            <a:pPr lvl="1"/>
            <a:r>
              <a:t>Self image repair contained more mortification</a:t>
            </a:r>
          </a:p>
          <a:p>
            <a:pPr lvl="1"/>
            <a:r>
              <a:t>Surrogate image repair contained more denial, attacking the accuser, and bolstering</a:t>
            </a:r>
          </a:p>
        </p:txBody>
      </p:sp>
      <p:sp>
        <p:nvSpPr>
          <p:cNvPr id="272" name="Image Repair Patterns"/>
          <p:cNvSpPr txBox="1"/>
          <p:nvPr/>
        </p:nvSpPr>
        <p:spPr>
          <a:xfrm>
            <a:off x="6046805" y="-61430"/>
            <a:ext cx="11530961" cy="249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Image Repair Patterns</a:t>
            </a:r>
          </a:p>
        </p:txBody>
      </p:sp>
      <p:sp>
        <p:nvSpPr>
          <p:cNvPr id="273" name="“This is no longer the world’s problem. It’s Will [Smith] and Chris’ [Rock] problem.  The world should step out of it and let them recover.”…"/>
          <p:cNvSpPr txBox="1"/>
          <p:nvPr/>
        </p:nvSpPr>
        <p:spPr>
          <a:xfrm>
            <a:off x="1192242" y="11071663"/>
            <a:ext cx="23019582" cy="243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4000">
                <a:solidFill>
                  <a:srgbClr val="FFFFFF"/>
                </a:solidFill>
              </a:defRPr>
            </a:pPr>
            <a:r>
              <a:t>“This is no longer the world’s problem. It’s Will [Smith] and Chris’ [Rock] problem.  The world should step out of it and let them recover.”</a:t>
            </a:r>
            <a:endParaRPr>
              <a:solidFill>
                <a:srgbClr val="000000"/>
              </a:solidFill>
            </a:endParaRPr>
          </a:p>
          <a:p>
            <a:pPr algn="l" defTabSz="457200">
              <a:defRPr sz="3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sz="5600"/>
              <a:t>  </a:t>
            </a:r>
            <a:r>
              <a:t>                                                                                     -</a:t>
            </a:r>
            <a:r>
              <a:rPr i="1"/>
              <a:t>Kevin Hart</a:t>
            </a:r>
            <a:endParaRPr sz="12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274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9700" y="3209196"/>
            <a:ext cx="7061855" cy="72976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ender and Offense…"/>
          <p:cNvSpPr txBox="1">
            <a:spLocks noGrp="1"/>
          </p:cNvSpPr>
          <p:nvPr>
            <p:ph type="body" idx="1"/>
          </p:nvPr>
        </p:nvSpPr>
        <p:spPr>
          <a:xfrm>
            <a:off x="8596550" y="3529856"/>
            <a:ext cx="16189560" cy="9590940"/>
          </a:xfrm>
          <a:prstGeom prst="rect">
            <a:avLst/>
          </a:prstGeom>
        </p:spPr>
        <p:txBody>
          <a:bodyPr/>
          <a:lstStyle/>
          <a:p>
            <a:r>
              <a:t>Gender and Offense</a:t>
            </a:r>
          </a:p>
          <a:p>
            <a:pPr lvl="1"/>
            <a:r>
              <a:t>Men had more infidelity offenses than women</a:t>
            </a:r>
          </a:p>
          <a:p>
            <a:pPr lvl="1"/>
            <a:r>
              <a:t>Men and women were equal in deception, drugs and alcohol, and racism</a:t>
            </a:r>
          </a:p>
        </p:txBody>
      </p:sp>
      <p:sp>
        <p:nvSpPr>
          <p:cNvPr id="277" name="Image Repair Patterns"/>
          <p:cNvSpPr txBox="1"/>
          <p:nvPr/>
        </p:nvSpPr>
        <p:spPr>
          <a:xfrm>
            <a:off x="6046805" y="-61430"/>
            <a:ext cx="11530961" cy="249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Image Repair Patterns</a:t>
            </a:r>
          </a:p>
        </p:txBody>
      </p:sp>
      <p:pic>
        <p:nvPicPr>
          <p:cNvPr id="27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31" y="3159029"/>
            <a:ext cx="7166141" cy="8384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Image Repair Patterns"/>
          <p:cNvSpPr txBox="1"/>
          <p:nvPr/>
        </p:nvSpPr>
        <p:spPr>
          <a:xfrm>
            <a:off x="6046805" y="-172165"/>
            <a:ext cx="11530961" cy="249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Image Repair Patterns</a:t>
            </a:r>
          </a:p>
        </p:txBody>
      </p:sp>
      <p:pic>
        <p:nvPicPr>
          <p:cNvPr id="28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938" y="2371510"/>
            <a:ext cx="14508694" cy="110518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Conclusions"/>
          <p:cNvSpPr txBox="1">
            <a:spLocks noGrp="1"/>
          </p:cNvSpPr>
          <p:nvPr>
            <p:ph type="title"/>
          </p:nvPr>
        </p:nvSpPr>
        <p:spPr>
          <a:xfrm>
            <a:off x="3816963" y="442556"/>
            <a:ext cx="16750074" cy="1583141"/>
          </a:xfrm>
          <a:prstGeom prst="rect">
            <a:avLst/>
          </a:prstGeom>
        </p:spPr>
        <p:txBody>
          <a:bodyPr/>
          <a:lstStyle>
            <a:lvl1pPr defTabSz="2438400">
              <a:defRPr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</a:defRPr>
            </a:lvl1pPr>
          </a:lstStyle>
          <a:p>
            <a:r>
              <a:t>Conclusions</a:t>
            </a:r>
          </a:p>
        </p:txBody>
      </p:sp>
      <p:sp>
        <p:nvSpPr>
          <p:cNvPr id="284" name="Technology has had a huge impact…"/>
          <p:cNvSpPr txBox="1">
            <a:spLocks noGrp="1"/>
          </p:cNvSpPr>
          <p:nvPr>
            <p:ph type="body" idx="1"/>
          </p:nvPr>
        </p:nvSpPr>
        <p:spPr>
          <a:xfrm>
            <a:off x="1070675" y="3115548"/>
            <a:ext cx="15529557" cy="9478443"/>
          </a:xfrm>
          <a:prstGeom prst="rect">
            <a:avLst/>
          </a:prstGeom>
        </p:spPr>
        <p:txBody>
          <a:bodyPr/>
          <a:lstStyle/>
          <a:p>
            <a:r>
              <a:t>Technology has had a huge impact</a:t>
            </a:r>
          </a:p>
          <a:p>
            <a:pPr lvl="1"/>
            <a:r>
              <a:t>Increases the overall number of image repair efforts</a:t>
            </a:r>
          </a:p>
          <a:p>
            <a:pPr lvl="1"/>
            <a:r>
              <a:t>Increases the staying power of scandals</a:t>
            </a:r>
          </a:p>
          <a:p>
            <a:pPr lvl="1"/>
            <a:r>
              <a:t>Public “handlers” have become obsolete</a:t>
            </a:r>
          </a:p>
          <a:p>
            <a:pPr lvl="1"/>
            <a:r>
              <a:t>Social media has changed the content and form of image repair</a:t>
            </a:r>
          </a:p>
          <a:p>
            <a:pPr lvl="1"/>
            <a:r>
              <a:t>Creates more authentic image repair, but are the best strategies being used?</a:t>
            </a:r>
          </a:p>
        </p:txBody>
      </p:sp>
      <p:pic>
        <p:nvPicPr>
          <p:cNvPr id="285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21218" y="4584346"/>
            <a:ext cx="7478650" cy="50088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Key Strategies:…"/>
          <p:cNvSpPr txBox="1">
            <a:spLocks noGrp="1"/>
          </p:cNvSpPr>
          <p:nvPr>
            <p:ph type="body" sz="half" idx="1"/>
          </p:nvPr>
        </p:nvSpPr>
        <p:spPr>
          <a:xfrm>
            <a:off x="1270000" y="3109060"/>
            <a:ext cx="9652000" cy="9590940"/>
          </a:xfrm>
          <a:prstGeom prst="rect">
            <a:avLst/>
          </a:prstGeom>
        </p:spPr>
        <p:txBody>
          <a:bodyPr/>
          <a:lstStyle/>
          <a:p>
            <a:r>
              <a:t>Key Strategies:</a:t>
            </a:r>
          </a:p>
          <a:p>
            <a:pPr lvl="1"/>
            <a:r>
              <a:t>Mortification - “I knew immediately that it was wrong.”</a:t>
            </a:r>
          </a:p>
          <a:p>
            <a:pPr lvl="1"/>
            <a:r>
              <a:t>Good Intentions - “Even in that moment, I was only trying to do good.”</a:t>
            </a:r>
          </a:p>
          <a:p>
            <a:pPr lvl="1"/>
            <a:r>
              <a:t>Corrective action - “If there is anything I could do to help Taylor Swift in the future…”</a:t>
            </a:r>
          </a:p>
        </p:txBody>
      </p:sp>
      <p:sp>
        <p:nvSpPr>
          <p:cNvPr id="288" name="Kanye West and Social Media"/>
          <p:cNvSpPr txBox="1"/>
          <p:nvPr/>
        </p:nvSpPr>
        <p:spPr>
          <a:xfrm>
            <a:off x="1020195" y="602985"/>
            <a:ext cx="22343610" cy="1985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Kanye West and Social Media</a:t>
            </a:r>
          </a:p>
        </p:txBody>
      </p:sp>
      <p:pic>
        <p:nvPicPr>
          <p:cNvPr id="28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7498" y="3241491"/>
            <a:ext cx="12124006" cy="80851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Screen Shot 2024-03-06 at 8.53.41 AM.png" descr="Screen Shot 2024-03-06 at 8.53.41 AM.pn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2131" r="11354"/>
          <a:stretch>
            <a:fillRect/>
          </a:stretch>
        </p:blipFill>
        <p:spPr>
          <a:xfrm>
            <a:off x="-1621" y="0"/>
            <a:ext cx="12192001" cy="13716001"/>
          </a:xfrm>
          <a:prstGeom prst="rect">
            <a:avLst/>
          </a:prstGeom>
        </p:spPr>
      </p:pic>
      <p:sp>
        <p:nvSpPr>
          <p:cNvPr id="166" name="Impacts our self-esteem…"/>
          <p:cNvSpPr txBox="1">
            <a:spLocks noGrp="1"/>
          </p:cNvSpPr>
          <p:nvPr>
            <p:ph type="body" sz="half" idx="1"/>
          </p:nvPr>
        </p:nvSpPr>
        <p:spPr>
          <a:xfrm>
            <a:off x="13893869" y="3131207"/>
            <a:ext cx="9652001" cy="9590941"/>
          </a:xfrm>
          <a:prstGeom prst="rect">
            <a:avLst/>
          </a:prstGeom>
        </p:spPr>
        <p:txBody>
          <a:bodyPr/>
          <a:lstStyle/>
          <a:p>
            <a:r>
              <a:t>Impacts our self-esteem</a:t>
            </a:r>
          </a:p>
          <a:p>
            <a:r>
              <a:t>Affects our interpersonal relationships with others</a:t>
            </a:r>
          </a:p>
          <a:p>
            <a:r>
              <a:t>Impedes our opportunities for success</a:t>
            </a:r>
          </a:p>
          <a:p>
            <a:r>
              <a:t>Affects corporate and stakeholders</a:t>
            </a:r>
          </a:p>
          <a:p>
            <a:r>
              <a:t>Image is rooted in perception and not always truth</a:t>
            </a:r>
          </a:p>
        </p:txBody>
      </p:sp>
      <p:sp>
        <p:nvSpPr>
          <p:cNvPr id="167" name="Why is image important?"/>
          <p:cNvSpPr txBox="1"/>
          <p:nvPr/>
        </p:nvSpPr>
        <p:spPr>
          <a:xfrm>
            <a:off x="12646652" y="602985"/>
            <a:ext cx="11530961" cy="2492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267711">
              <a:lnSpc>
                <a:spcPct val="80000"/>
              </a:lnSpc>
              <a:defRPr sz="7812" spc="-156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Why is image important?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The Jay Leno interview is much different from his social media…"/>
          <p:cNvSpPr txBox="1">
            <a:spLocks noGrp="1"/>
          </p:cNvSpPr>
          <p:nvPr>
            <p:ph type="body" idx="1"/>
          </p:nvPr>
        </p:nvSpPr>
        <p:spPr>
          <a:xfrm>
            <a:off x="1270000" y="3109060"/>
            <a:ext cx="22094108" cy="9394904"/>
          </a:xfrm>
          <a:prstGeom prst="rect">
            <a:avLst/>
          </a:prstGeom>
        </p:spPr>
        <p:txBody>
          <a:bodyPr/>
          <a:lstStyle/>
          <a:p>
            <a:r>
              <a:t>The Jay Leno interview is much different from his social media</a:t>
            </a:r>
          </a:p>
          <a:p>
            <a:pPr lvl="1"/>
            <a:r>
              <a:t>Leno Interview - “My entire life, I’ve only wanted to give and do something that I felt was right. And I immediately knew in this situation that it was wrong and it wasn’t a spectacle it’s actually someone’s emotions, you know, that I stepped on.”</a:t>
            </a:r>
          </a:p>
          <a:p>
            <a:pPr lvl="1"/>
            <a:r>
              <a:t>West’s Blog - “I’m sorry to my fans if I let you guys down! I’m sorry to my friends at mtv. I will apologize to taylor 2mrw. welcome to the real world! everybody wanna booooo me but i’m a fan of real pop culture! No disrespect but we watchin’ the show at the crib right now cause … well you know! i’m still happy for taylor! Boooyaaawwww! </a:t>
            </a:r>
          </a:p>
        </p:txBody>
      </p:sp>
      <p:sp>
        <p:nvSpPr>
          <p:cNvPr id="292" name="Kanye West and Social Media"/>
          <p:cNvSpPr txBox="1"/>
          <p:nvPr/>
        </p:nvSpPr>
        <p:spPr>
          <a:xfrm>
            <a:off x="1020195" y="602985"/>
            <a:ext cx="22343610" cy="1985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Kanye West and Social Media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Key Strategies:…"/>
          <p:cNvSpPr txBox="1">
            <a:spLocks noGrp="1"/>
          </p:cNvSpPr>
          <p:nvPr>
            <p:ph type="body" sz="half" idx="1"/>
          </p:nvPr>
        </p:nvSpPr>
        <p:spPr>
          <a:xfrm>
            <a:off x="1270000" y="3109060"/>
            <a:ext cx="9652000" cy="9590940"/>
          </a:xfrm>
          <a:prstGeom prst="rect">
            <a:avLst/>
          </a:prstGeom>
        </p:spPr>
        <p:txBody>
          <a:bodyPr/>
          <a:lstStyle/>
          <a:p>
            <a:pPr marL="542036" indent="-542036" defTabSz="2365248">
              <a:spcBef>
                <a:spcPts val="2300"/>
              </a:spcBef>
              <a:defRPr sz="4656"/>
            </a:pPr>
            <a:r>
              <a:t>Key Strategies:</a:t>
            </a:r>
          </a:p>
          <a:p>
            <a:pPr marL="1084072" lvl="1" indent="-542036" defTabSz="2365248">
              <a:spcBef>
                <a:spcPts val="2300"/>
              </a:spcBef>
              <a:defRPr sz="4656"/>
            </a:pPr>
            <a:r>
              <a:t>Mortification - “I have no excuses. I’m only here to say I’m sorry.”</a:t>
            </a:r>
          </a:p>
          <a:p>
            <a:pPr marL="1084072" lvl="1" indent="-542036" defTabSz="2365248">
              <a:spcBef>
                <a:spcPts val="2300"/>
              </a:spcBef>
              <a:defRPr sz="4656"/>
            </a:pPr>
            <a:r>
              <a:t>Bolstering - “I am better than that person…I can prove to you guys that I’m not that girl.”</a:t>
            </a:r>
          </a:p>
          <a:p>
            <a:pPr marL="1084072" lvl="1" indent="-542036" defTabSz="2365248">
              <a:spcBef>
                <a:spcPts val="2300"/>
              </a:spcBef>
              <a:defRPr sz="4656"/>
            </a:pPr>
            <a:r>
              <a:t>Attacking the Accuser - “People have called my mother and threatened to kill her.”</a:t>
            </a:r>
          </a:p>
        </p:txBody>
      </p:sp>
      <p:sp>
        <p:nvSpPr>
          <p:cNvPr id="295" name="Laura Lee and YouTube"/>
          <p:cNvSpPr txBox="1"/>
          <p:nvPr/>
        </p:nvSpPr>
        <p:spPr>
          <a:xfrm>
            <a:off x="1020195" y="602985"/>
            <a:ext cx="22343610" cy="1985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Laura Lee and YouTube</a:t>
            </a:r>
          </a:p>
        </p:txBody>
      </p:sp>
      <p:pic>
        <p:nvPicPr>
          <p:cNvPr id="29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7792" y="4221417"/>
            <a:ext cx="12196555" cy="68699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Laura Lee and YouTube"/>
          <p:cNvSpPr txBox="1"/>
          <p:nvPr/>
        </p:nvSpPr>
        <p:spPr>
          <a:xfrm>
            <a:off x="1020195" y="602985"/>
            <a:ext cx="22343610" cy="1985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Laura Lee and YouTube</a:t>
            </a:r>
          </a:p>
        </p:txBody>
      </p:sp>
      <p:pic>
        <p:nvPicPr>
          <p:cNvPr id="299" name="y2mate.is - YouTuber Laura Lee s First Apology Following Racist Tweets-FixgJk9pjtM-480pp-1709757117.mp4" descr="y2mate.is - YouTuber Laura Lee s First Apology Following Racist Tweets-FixgJk9pjtM-480pp-1709757117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02524" y="2535916"/>
            <a:ext cx="18978952" cy="106673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527" fill="hold"/>
                                        <p:tgtEl>
                                          <p:spTgt spid="2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99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9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Conclusions"/>
          <p:cNvSpPr txBox="1">
            <a:spLocks noGrp="1"/>
          </p:cNvSpPr>
          <p:nvPr>
            <p:ph type="title"/>
          </p:nvPr>
        </p:nvSpPr>
        <p:spPr>
          <a:xfrm>
            <a:off x="3816963" y="442556"/>
            <a:ext cx="16750074" cy="1583141"/>
          </a:xfrm>
          <a:prstGeom prst="rect">
            <a:avLst/>
          </a:prstGeom>
        </p:spPr>
        <p:txBody>
          <a:bodyPr/>
          <a:lstStyle>
            <a:lvl1pPr defTabSz="2438400">
              <a:defRPr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</a:defRPr>
            </a:lvl1pPr>
          </a:lstStyle>
          <a:p>
            <a:r>
              <a:t>Conclusions</a:t>
            </a:r>
          </a:p>
        </p:txBody>
      </p:sp>
      <p:sp>
        <p:nvSpPr>
          <p:cNvPr id="302" name="We deal with patterns and not rules - We need to be careful with our judgments…"/>
          <p:cNvSpPr txBox="1">
            <a:spLocks noGrp="1"/>
          </p:cNvSpPr>
          <p:nvPr>
            <p:ph type="body" idx="1"/>
          </p:nvPr>
        </p:nvSpPr>
        <p:spPr>
          <a:xfrm>
            <a:off x="1070675" y="3115548"/>
            <a:ext cx="15529557" cy="9478443"/>
          </a:xfrm>
          <a:prstGeom prst="rect">
            <a:avLst/>
          </a:prstGeom>
        </p:spPr>
        <p:txBody>
          <a:bodyPr/>
          <a:lstStyle/>
          <a:p>
            <a:r>
              <a:rPr dirty="0"/>
              <a:t>We deal with patterns and not rules - We need to be careful with our judgments</a:t>
            </a:r>
          </a:p>
          <a:p>
            <a:r>
              <a:rPr dirty="0"/>
              <a:t>Data is skewed because of the prominence of men in public life</a:t>
            </a:r>
          </a:p>
          <a:p>
            <a:r>
              <a:rPr dirty="0"/>
              <a:t>The best strategies are generally authentic mortification and corrective action</a:t>
            </a:r>
          </a:p>
          <a:p>
            <a:r>
              <a:rPr dirty="0"/>
              <a:t>Uniqueness of offenses makes it difficult to anticipate appropriate strategies</a:t>
            </a:r>
          </a:p>
          <a:p>
            <a:r>
              <a:rPr dirty="0"/>
              <a:t>Ample opportunities for future research</a:t>
            </a:r>
          </a:p>
        </p:txBody>
      </p:sp>
      <p:pic>
        <p:nvPicPr>
          <p:cNvPr id="303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2000" y="7431648"/>
            <a:ext cx="7722345" cy="51720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Thank You"/>
          <p:cNvSpPr txBox="1">
            <a:spLocks noGrp="1"/>
          </p:cNvSpPr>
          <p:nvPr>
            <p:ph type="title"/>
          </p:nvPr>
        </p:nvSpPr>
        <p:spPr>
          <a:xfrm>
            <a:off x="3816963" y="442556"/>
            <a:ext cx="16750074" cy="1583141"/>
          </a:xfrm>
          <a:prstGeom prst="rect">
            <a:avLst/>
          </a:prstGeom>
        </p:spPr>
        <p:txBody>
          <a:bodyPr/>
          <a:lstStyle>
            <a:lvl1pPr defTabSz="2438400">
              <a:defRPr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</a:defRPr>
            </a:lvl1pPr>
          </a:lstStyle>
          <a:p>
            <a:r>
              <a:t>Thank You</a:t>
            </a:r>
          </a:p>
        </p:txBody>
      </p:sp>
      <p:sp>
        <p:nvSpPr>
          <p:cNvPr id="306" name="Are there any questions?"/>
          <p:cNvSpPr txBox="1">
            <a:spLocks noGrp="1"/>
          </p:cNvSpPr>
          <p:nvPr>
            <p:ph type="body" sz="half" idx="1"/>
          </p:nvPr>
        </p:nvSpPr>
        <p:spPr>
          <a:xfrm>
            <a:off x="1473347" y="6652917"/>
            <a:ext cx="21437306" cy="3655908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None/>
              <a:defRPr sz="5800"/>
            </a:lvl1pPr>
          </a:lstStyle>
          <a:p>
            <a:r>
              <a:t>Are there any questions?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onya Harding’s olympic scandal…"/>
          <p:cNvSpPr txBox="1">
            <a:spLocks noGrp="1"/>
          </p:cNvSpPr>
          <p:nvPr>
            <p:ph type="body" idx="1"/>
          </p:nvPr>
        </p:nvSpPr>
        <p:spPr>
          <a:xfrm>
            <a:off x="1270000" y="2991980"/>
            <a:ext cx="21844000" cy="10017100"/>
          </a:xfrm>
          <a:prstGeom prst="rect">
            <a:avLst/>
          </a:prstGeom>
        </p:spPr>
        <p:txBody>
          <a:bodyPr/>
          <a:lstStyle/>
          <a:p>
            <a:pPr marL="452628" indent="-452628" defTabSz="1975104">
              <a:spcBef>
                <a:spcPts val="1900"/>
              </a:spcBef>
              <a:defRPr sz="4455"/>
            </a:pPr>
            <a:r>
              <a:t>Tonya Harding’s olympic scandal</a:t>
            </a:r>
          </a:p>
          <a:p>
            <a:pPr marL="452628" indent="-452628" defTabSz="1975104">
              <a:spcBef>
                <a:spcPts val="1900"/>
              </a:spcBef>
              <a:defRPr sz="4455"/>
            </a:pPr>
            <a:r>
              <a:t>Filmmaker </a:t>
            </a:r>
            <a:r>
              <a:rPr i="1"/>
              <a:t>apologia </a:t>
            </a:r>
            <a:r>
              <a:t>after making bad movies</a:t>
            </a:r>
          </a:p>
          <a:p>
            <a:pPr marL="452628" indent="-452628" defTabSz="1975104">
              <a:spcBef>
                <a:spcPts val="1900"/>
              </a:spcBef>
              <a:defRPr sz="4455"/>
            </a:pPr>
            <a:r>
              <a:t>Athletes after losing important games</a:t>
            </a:r>
          </a:p>
          <a:p>
            <a:pPr marL="452628" indent="-452628" defTabSz="1975104">
              <a:spcBef>
                <a:spcPts val="1900"/>
              </a:spcBef>
              <a:defRPr sz="4455"/>
            </a:pPr>
            <a:r>
              <a:t>Student email excuses to their professor</a:t>
            </a:r>
          </a:p>
          <a:p>
            <a:pPr marL="452628" indent="-452628" defTabSz="1975104">
              <a:spcBef>
                <a:spcPts val="1900"/>
              </a:spcBef>
              <a:defRPr sz="4455"/>
            </a:pPr>
            <a:r>
              <a:t>Tiger Woods’ infidelity</a:t>
            </a:r>
          </a:p>
          <a:p>
            <a:pPr marL="452628" indent="-452628" defTabSz="1975104">
              <a:spcBef>
                <a:spcPts val="1900"/>
              </a:spcBef>
              <a:defRPr sz="4455"/>
            </a:pPr>
            <a:r>
              <a:t>Mel Gibson’s drunken anti-Semitic tirade</a:t>
            </a:r>
          </a:p>
          <a:p>
            <a:pPr marL="452628" indent="-452628" defTabSz="1975104">
              <a:spcBef>
                <a:spcPts val="1900"/>
              </a:spcBef>
              <a:defRPr sz="4455"/>
            </a:pPr>
            <a:r>
              <a:t>Zinedine Zidane’s headbutt at the 2006 World Cup</a:t>
            </a:r>
          </a:p>
          <a:p>
            <a:pPr marL="452628" indent="-452628" defTabSz="1975104">
              <a:spcBef>
                <a:spcPts val="1900"/>
              </a:spcBef>
              <a:defRPr sz="4455"/>
            </a:pPr>
            <a:r>
              <a:t>U.S. </a:t>
            </a:r>
            <a:r>
              <a:rPr i="1"/>
              <a:t>apologia </a:t>
            </a:r>
            <a:r>
              <a:t>after the 1960 Soviet spy plane incident</a:t>
            </a:r>
          </a:p>
          <a:p>
            <a:pPr marL="452628" indent="-452628" defTabSz="1975104">
              <a:spcBef>
                <a:spcPts val="1900"/>
              </a:spcBef>
              <a:defRPr sz="4455"/>
            </a:pPr>
            <a:r>
              <a:t>Surrogate </a:t>
            </a:r>
            <a:r>
              <a:rPr i="1"/>
              <a:t>apologia </a:t>
            </a:r>
            <a:r>
              <a:t>of the families of deceased musicians (in progress)</a:t>
            </a:r>
          </a:p>
          <a:p>
            <a:pPr marL="452627" indent="-452627" defTabSz="1975104">
              <a:spcBef>
                <a:spcPts val="1900"/>
              </a:spcBef>
              <a:defRPr sz="3888"/>
            </a:pPr>
            <a:endParaRPr/>
          </a:p>
          <a:p>
            <a:pPr marL="0" indent="0" defTabSz="370331">
              <a:spcBef>
                <a:spcPts val="0"/>
              </a:spcBef>
              <a:buClrTx/>
              <a:buSzTx/>
              <a:buNone/>
              <a:defRPr sz="1512">
                <a:latin typeface="Helvetica"/>
                <a:ea typeface="Helvetica"/>
                <a:cs typeface="Helvetica"/>
                <a:sym typeface="Helvetica"/>
              </a:defRPr>
            </a:pPr>
            <a:endParaRPr sz="972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170" name="Stein’s Image Repair Research"/>
          <p:cNvSpPr txBox="1"/>
          <p:nvPr/>
        </p:nvSpPr>
        <p:spPr>
          <a:xfrm>
            <a:off x="1270000" y="562148"/>
            <a:ext cx="21844000" cy="1985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438400">
              <a:lnSpc>
                <a:spcPct val="80000"/>
              </a:lnSpc>
              <a:defRPr sz="8400" spc="-168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+mn-lt"/>
                <a:ea typeface="+mn-ea"/>
                <a:cs typeface="+mn-cs"/>
                <a:sym typeface="Graphik Semibold"/>
              </a:defRPr>
            </a:lvl1pPr>
          </a:lstStyle>
          <a:p>
            <a:r>
              <a:t>Stein’s Image Repair Research</a:t>
            </a:r>
          </a:p>
        </p:txBody>
      </p:sp>
      <p:pic>
        <p:nvPicPr>
          <p:cNvPr id="17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0904" y="2866152"/>
            <a:ext cx="7763011" cy="61133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174" name="Denial - Person claims they didn’t do it"/>
          <p:cNvSpPr txBox="1"/>
          <p:nvPr/>
        </p:nvSpPr>
        <p:spPr>
          <a:xfrm>
            <a:off x="1270000" y="2549037"/>
            <a:ext cx="21844000" cy="2517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5500">
                <a:solidFill>
                  <a:srgbClr val="FFFFFF"/>
                </a:solidFill>
              </a:defRPr>
            </a:pPr>
            <a:r>
              <a:t>Denial - Person claims they didn’t do it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</a:defRPr>
            </a:pPr>
            <a:endParaRPr/>
          </a:p>
          <a:p>
            <a:pPr algn="l" defTabSz="457200">
              <a:defRPr sz="1866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2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175" name="Shelby Houlihan: “I want to be clear.  I have never taken performance-enhancing drugs.”"/>
          <p:cNvSpPr txBox="1"/>
          <p:nvPr/>
        </p:nvSpPr>
        <p:spPr>
          <a:xfrm>
            <a:off x="1270000" y="12088571"/>
            <a:ext cx="21844000" cy="2517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828800">
              <a:spcBef>
                <a:spcPts val="1800"/>
              </a:spcBef>
              <a:defRPr sz="4125">
                <a:solidFill>
                  <a:srgbClr val="FFFFFF"/>
                </a:solidFill>
              </a:defRPr>
            </a:pPr>
            <a:r>
              <a:t>Shelby Houlihan: “I want to be clear.  I have never taken performance-enhancing drugs.”</a:t>
            </a:r>
          </a:p>
          <a:p>
            <a:pPr defTabSz="1828800">
              <a:spcBef>
                <a:spcPts val="1800"/>
              </a:spcBef>
              <a:defRPr sz="3600">
                <a:solidFill>
                  <a:srgbClr val="FFFFFF"/>
                </a:solidFill>
              </a:defRPr>
            </a:pPr>
            <a:endParaRPr/>
          </a:p>
          <a:p>
            <a:pPr defTabSz="342900">
              <a:defRPr sz="1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9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176" name="ShelbyHoulihan.jpeg" descr="ShelbyHoulihan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245" y="4351873"/>
            <a:ext cx="12521510" cy="70433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179" name="Shifting Blame - Blames someone else for the offense"/>
          <p:cNvSpPr txBox="1"/>
          <p:nvPr/>
        </p:nvSpPr>
        <p:spPr>
          <a:xfrm>
            <a:off x="1270000" y="2828505"/>
            <a:ext cx="21844000" cy="23926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30860" indent="-530860" algn="l" defTabSz="2316479">
              <a:spcBef>
                <a:spcPts val="2200"/>
              </a:spcBef>
              <a:buClr>
                <a:srgbClr val="FFFFFF"/>
              </a:buClr>
              <a:buSzPct val="100000"/>
              <a:buChar char="•"/>
              <a:defRPr sz="5225">
                <a:solidFill>
                  <a:srgbClr val="FFFFFF"/>
                </a:solidFill>
              </a:defRPr>
            </a:pPr>
            <a:r>
              <a:t>Shifting Blame - Blames someone else for the offense</a:t>
            </a:r>
          </a:p>
          <a:p>
            <a:pPr marL="530859" indent="-530859" algn="l" defTabSz="2316479">
              <a:spcBef>
                <a:spcPts val="2200"/>
              </a:spcBef>
              <a:buClr>
                <a:srgbClr val="FFFFFF"/>
              </a:buClr>
              <a:buSzPct val="100000"/>
              <a:buChar char="•"/>
              <a:defRPr sz="4560">
                <a:solidFill>
                  <a:srgbClr val="FFFFFF"/>
                </a:solidFill>
              </a:defRPr>
            </a:pPr>
            <a:endParaRPr/>
          </a:p>
          <a:p>
            <a:pPr algn="l" defTabSz="434340">
              <a:defRPr sz="1773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4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180" name="Winona Ryder: “My director instructed me to shoplift for a role I was preparing for.”"/>
          <p:cNvSpPr txBox="1"/>
          <p:nvPr/>
        </p:nvSpPr>
        <p:spPr>
          <a:xfrm>
            <a:off x="1270000" y="12088571"/>
            <a:ext cx="21844000" cy="2517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950720">
              <a:spcBef>
                <a:spcPts val="1900"/>
              </a:spcBef>
              <a:defRPr sz="4400">
                <a:solidFill>
                  <a:srgbClr val="FFFFFF"/>
                </a:solidFill>
              </a:defRPr>
            </a:pPr>
            <a:r>
              <a:t>Winona Ryder: “My director instructed me to shoplift for a role I was preparing for.”</a:t>
            </a:r>
          </a:p>
          <a:p>
            <a:pPr defTabSz="1950720">
              <a:spcBef>
                <a:spcPts val="1900"/>
              </a:spcBef>
              <a:defRPr sz="3840">
                <a:solidFill>
                  <a:srgbClr val="FFFFFF"/>
                </a:solidFill>
              </a:defRPr>
            </a:pPr>
            <a:endParaRPr/>
          </a:p>
          <a:p>
            <a:pPr defTabSz="365760">
              <a:defRPr sz="1493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96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181" name="WinonaRyder.jpeg" descr="WinonaRyder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582" y="4542214"/>
            <a:ext cx="13812836" cy="72172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184" name="Provocation - claims they were pushed into doing it"/>
          <p:cNvSpPr txBox="1"/>
          <p:nvPr/>
        </p:nvSpPr>
        <p:spPr>
          <a:xfrm>
            <a:off x="1270000" y="2504743"/>
            <a:ext cx="21844000" cy="2499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53212" indent="-553212" algn="l" defTabSz="2414016">
              <a:spcBef>
                <a:spcPts val="2300"/>
              </a:spcBef>
              <a:buClr>
                <a:srgbClr val="FFFFFF"/>
              </a:buClr>
              <a:buSzPct val="100000"/>
              <a:buChar char="•"/>
              <a:defRPr sz="5445">
                <a:solidFill>
                  <a:srgbClr val="FFFFFF"/>
                </a:solidFill>
              </a:defRPr>
            </a:pPr>
            <a:r>
              <a:t>Provocation - claims they were pushed into doing it</a:t>
            </a:r>
          </a:p>
          <a:p>
            <a:pPr marL="553212" indent="-553212" algn="l" defTabSz="2414016">
              <a:spcBef>
                <a:spcPts val="2300"/>
              </a:spcBef>
              <a:buClr>
                <a:srgbClr val="FFFFFF"/>
              </a:buClr>
              <a:buSzPct val="100000"/>
              <a:buChar char="•"/>
              <a:defRPr sz="4752">
                <a:solidFill>
                  <a:srgbClr val="FFFFFF"/>
                </a:solidFill>
              </a:defRPr>
            </a:pPr>
            <a:endParaRPr/>
          </a:p>
          <a:p>
            <a:pPr algn="l" defTabSz="452627">
              <a:defRPr sz="1848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88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185" name="Zinedine Zidane: “I am a man and some words are harder to hear than actions. I would have rather taken a blow to the face than hear that.”"/>
          <p:cNvSpPr txBox="1"/>
          <p:nvPr/>
        </p:nvSpPr>
        <p:spPr>
          <a:xfrm>
            <a:off x="1270000" y="11734217"/>
            <a:ext cx="21844000" cy="2517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755648">
              <a:spcBef>
                <a:spcPts val="1700"/>
              </a:spcBef>
              <a:defRPr sz="3960">
                <a:solidFill>
                  <a:srgbClr val="FFFFFF"/>
                </a:solidFill>
              </a:defRPr>
            </a:pPr>
            <a:r>
              <a:t>Zinedine Zidane: “I am a man and some words are harder to hear than actions. I would have rather taken a blow to the face than hear that.”</a:t>
            </a:r>
          </a:p>
          <a:p>
            <a:pPr defTabSz="1755648">
              <a:spcBef>
                <a:spcPts val="1700"/>
              </a:spcBef>
              <a:defRPr sz="3456">
                <a:solidFill>
                  <a:srgbClr val="FFFFFF"/>
                </a:solidFill>
              </a:defRPr>
            </a:pPr>
            <a:endParaRPr/>
          </a:p>
          <a:p>
            <a:pPr defTabSz="329184">
              <a:defRPr sz="1344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864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186" name="Zidane.mp4" descr="Zidane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64462" y="4165996"/>
            <a:ext cx="9455076" cy="70375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88" fill="hold"/>
                                        <p:tgtEl>
                                          <p:spTgt spid="1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86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189" name="Defeasibility - blame external non-human circumstances for their failure"/>
          <p:cNvSpPr txBox="1"/>
          <p:nvPr/>
        </p:nvSpPr>
        <p:spPr>
          <a:xfrm>
            <a:off x="1270000" y="2704067"/>
            <a:ext cx="21844000" cy="34421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53212" indent="-553212" algn="l" defTabSz="2414016">
              <a:spcBef>
                <a:spcPts val="2300"/>
              </a:spcBef>
              <a:buClr>
                <a:srgbClr val="FFFFFF"/>
              </a:buClr>
              <a:buSzPct val="100000"/>
              <a:buChar char="•"/>
              <a:defRPr sz="5445">
                <a:solidFill>
                  <a:srgbClr val="FFFFFF"/>
                </a:solidFill>
              </a:defRPr>
            </a:pPr>
            <a:r>
              <a:t>Defeasibility - blame external non-human circumstances for their failure</a:t>
            </a:r>
          </a:p>
          <a:p>
            <a:pPr marL="553212" indent="-553212" algn="l" defTabSz="2414016">
              <a:spcBef>
                <a:spcPts val="2300"/>
              </a:spcBef>
              <a:buClr>
                <a:srgbClr val="FFFFFF"/>
              </a:buClr>
              <a:buSzPct val="100000"/>
              <a:buChar char="•"/>
              <a:defRPr sz="4752">
                <a:solidFill>
                  <a:srgbClr val="FFFFFF"/>
                </a:solidFill>
              </a:defRPr>
            </a:pPr>
            <a:endParaRPr/>
          </a:p>
          <a:p>
            <a:pPr algn="l" defTabSz="452627">
              <a:defRPr sz="1848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88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190" name="Michael Jackson: “I got caught up in the excitement of the moment.”"/>
          <p:cNvSpPr txBox="1"/>
          <p:nvPr/>
        </p:nvSpPr>
        <p:spPr>
          <a:xfrm>
            <a:off x="1270000" y="11933541"/>
            <a:ext cx="21844000" cy="2517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2365248">
              <a:spcBef>
                <a:spcPts val="2300"/>
              </a:spcBef>
              <a:defRPr sz="5335">
                <a:solidFill>
                  <a:srgbClr val="FFFFFF"/>
                </a:solidFill>
              </a:defRPr>
            </a:pPr>
            <a:r>
              <a:t>Michael Jackson: “I got caught up in the excitement of the moment.”</a:t>
            </a:r>
          </a:p>
          <a:p>
            <a:pPr defTabSz="2365248">
              <a:spcBef>
                <a:spcPts val="2300"/>
              </a:spcBef>
              <a:defRPr sz="4656">
                <a:solidFill>
                  <a:srgbClr val="FFFFFF"/>
                </a:solidFill>
              </a:defRPr>
            </a:pPr>
            <a:endParaRPr/>
          </a:p>
          <a:p>
            <a:pPr defTabSz="443484">
              <a:defRPr sz="181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164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19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2058" y="4722331"/>
            <a:ext cx="9399884" cy="70499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enoit’s Image Repair Theory (Apologia)"/>
          <p:cNvSpPr txBox="1">
            <a:spLocks noGrp="1"/>
          </p:cNvSpPr>
          <p:nvPr>
            <p:ph type="body" sz="quarter" idx="1"/>
          </p:nvPr>
        </p:nvSpPr>
        <p:spPr>
          <a:xfrm>
            <a:off x="1270000" y="562148"/>
            <a:ext cx="21844000" cy="1985699"/>
          </a:xfrm>
          <a:prstGeom prst="rect">
            <a:avLst/>
          </a:prstGeom>
        </p:spPr>
        <p:txBody>
          <a:bodyPr/>
          <a:lstStyle/>
          <a:p>
            <a:r>
              <a:t>Benoit’s Image Repair Theory (</a:t>
            </a:r>
            <a:r>
              <a:rPr b="1" i="1">
                <a:latin typeface="Graphik"/>
                <a:ea typeface="Graphik"/>
                <a:cs typeface="Graphik"/>
                <a:sym typeface="Graphik"/>
              </a:rPr>
              <a:t>Apologia</a:t>
            </a:r>
            <a:r>
              <a:t>)</a:t>
            </a:r>
          </a:p>
        </p:txBody>
      </p:sp>
      <p:sp>
        <p:nvSpPr>
          <p:cNvPr id="194" name="Accident - claims they didn’t mean to do it"/>
          <p:cNvSpPr txBox="1"/>
          <p:nvPr/>
        </p:nvSpPr>
        <p:spPr>
          <a:xfrm>
            <a:off x="1270000" y="2403128"/>
            <a:ext cx="21844000" cy="2517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5500">
                <a:solidFill>
                  <a:srgbClr val="FFFFFF"/>
                </a:solidFill>
              </a:defRPr>
            </a:pPr>
            <a:r>
              <a:t>Accident - claims they didn’t mean to do it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</a:defRPr>
            </a:pPr>
            <a:endParaRPr/>
          </a:p>
          <a:p>
            <a:pPr algn="l" defTabSz="457200">
              <a:defRPr sz="1866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200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195" name="Rep. Dick Army: “This was nothing more than the unintentional mispronunciation of another person’s name that sounded like something it was not.”"/>
          <p:cNvSpPr txBox="1"/>
          <p:nvPr/>
        </p:nvSpPr>
        <p:spPr>
          <a:xfrm>
            <a:off x="1270000" y="11977835"/>
            <a:ext cx="21844000" cy="25176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pPr defTabSz="1755648">
              <a:spcBef>
                <a:spcPts val="1700"/>
              </a:spcBef>
              <a:defRPr sz="3960">
                <a:solidFill>
                  <a:srgbClr val="FFFFFF"/>
                </a:solidFill>
              </a:defRPr>
            </a:pPr>
            <a:r>
              <a:t>Rep. Dick Army: “This was nothing more than the unintentional mispronunciation of another person’s name that sounded like something it was not.”</a:t>
            </a:r>
          </a:p>
          <a:p>
            <a:pPr defTabSz="1755648">
              <a:spcBef>
                <a:spcPts val="1700"/>
              </a:spcBef>
              <a:defRPr sz="3456">
                <a:solidFill>
                  <a:srgbClr val="FFFFFF"/>
                </a:solidFill>
              </a:defRPr>
            </a:pPr>
            <a:endParaRPr/>
          </a:p>
          <a:p>
            <a:pPr defTabSz="329184">
              <a:defRPr sz="1344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864">
              <a:solidFill>
                <a:srgbClr val="000000"/>
              </a:solidFill>
              <a:latin typeface="Times Roman"/>
              <a:ea typeface="Times Roman"/>
              <a:cs typeface="Times Roman"/>
              <a:sym typeface="Times Roman"/>
            </a:endParaRPr>
          </a:p>
        </p:txBody>
      </p:sp>
      <p:pic>
        <p:nvPicPr>
          <p:cNvPr id="19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274" y="4027345"/>
            <a:ext cx="11329260" cy="75528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Image" descr="Image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95371" y="5141002"/>
            <a:ext cx="9471212" cy="53255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2_ColorGradient">
  <a:themeElements>
    <a:clrScheme name="22_ColorGradient">
      <a:dk1>
        <a:srgbClr val="810092"/>
      </a:dk1>
      <a:lt1>
        <a:srgbClr val="929292"/>
      </a:lt1>
      <a:dk2>
        <a:srgbClr val="5E5E5E"/>
      </a:dk2>
      <a:lt2>
        <a:srgbClr val="D5D5D5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2_ColorGradient">
      <a:majorFont>
        <a:latin typeface="Graphik Semibold"/>
        <a:ea typeface="Graphik Semibold"/>
        <a:cs typeface="Graphik Semibold"/>
      </a:majorFont>
      <a:minorFont>
        <a:latin typeface="Graphik Semibold"/>
        <a:ea typeface="Graphik Semibold"/>
        <a:cs typeface="Graphik Semibold"/>
      </a:minorFont>
    </a:fontScheme>
    <a:fmtScheme name="22_Color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raphik-Medium"/>
            <a:ea typeface="Graphik-Medium"/>
            <a:cs typeface="Graphik-Medium"/>
            <a:sym typeface="Graphik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929292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2_ColorGradient">
  <a:themeElements>
    <a:clrScheme name="22_ColorGradient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2_ColorGradient">
      <a:majorFont>
        <a:latin typeface="Graphik Semibold"/>
        <a:ea typeface="Graphik Semibold"/>
        <a:cs typeface="Graphik Semibold"/>
      </a:majorFont>
      <a:minorFont>
        <a:latin typeface="Graphik Semibold"/>
        <a:ea typeface="Graphik Semibold"/>
        <a:cs typeface="Graphik Semibold"/>
      </a:minorFont>
    </a:fontScheme>
    <a:fmtScheme name="22_Color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raphik-Medium"/>
            <a:ea typeface="Graphik-Medium"/>
            <a:cs typeface="Graphik-Medium"/>
            <a:sym typeface="Graphik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929292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1555</Words>
  <Application>Microsoft Macintosh PowerPoint</Application>
  <PresentationFormat>Custom</PresentationFormat>
  <Paragraphs>145</Paragraphs>
  <Slides>34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Graphik</vt:lpstr>
      <vt:lpstr>Graphik Semibold</vt:lpstr>
      <vt:lpstr>Graphik-Medium</vt:lpstr>
      <vt:lpstr>Helvetica Neue</vt:lpstr>
      <vt:lpstr>Times Roman</vt:lpstr>
      <vt:lpstr>22_ColorGradient</vt:lpstr>
      <vt:lpstr>Image Repair and Public Scandal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PowerPoint Presentation</vt:lpstr>
      <vt:lpstr>PowerPoint Presentation</vt:lpstr>
      <vt:lpstr>PowerPoint Presentation</vt:lpstr>
      <vt:lpstr>PowerPoint Presentation</vt:lpstr>
      <vt:lpstr>Conclusions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Image Repair and Public Scandal</dc:title>
  <cp:lastModifiedBy>Kevin Stein</cp:lastModifiedBy>
  <cp:revision>3</cp:revision>
  <dcterms:modified xsi:type="dcterms:W3CDTF">2026-07-27T17:13:45Z</dcterms:modified>
</cp:coreProperties>
</file>